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9" d="100"/>
          <a:sy n="109" d="100"/>
        </p:scale>
        <p:origin x="706" y="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67516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0F2C"/>
        </a:solidFill>
        <a:effectLst/>
      </p:bgPr>
    </p:bg>
    <p:spTree>
      <p:nvGrpSpPr>
        <p:cNvPr id="1" name=""/>
        <p:cNvGrpSpPr/>
        <p:nvPr/>
      </p:nvGrpSpPr>
      <p:grpSpPr>
        <a:xfrm>
          <a:off x="0" y="0"/>
          <a:ext cx="0" cy="0"/>
          <a:chOff x="0" y="0"/>
          <a:chExt cx="0" cy="0"/>
        </a:xfrm>
      </p:grpSpPr>
      <p:sp>
        <p:nvSpPr>
          <p:cNvPr id="2" name="Shape 0"/>
          <p:cNvSpPr/>
          <p:nvPr/>
        </p:nvSpPr>
        <p:spPr>
          <a:xfrm>
            <a:off x="5943600" y="-1097280"/>
            <a:ext cx="4572000" cy="4572000"/>
          </a:xfrm>
          <a:prstGeom prst="ellipse">
            <a:avLst/>
          </a:prstGeom>
          <a:solidFill>
            <a:srgbClr val="F5C518">
              <a:alpha val="12000"/>
            </a:srgbClr>
          </a:solidFill>
          <a:ln w="12700">
            <a:solidFill>
              <a:srgbClr val="F5C518">
                <a:alpha val="12000"/>
              </a:srgbClr>
            </a:solidFill>
            <a:prstDash val="solid"/>
          </a:ln>
        </p:spPr>
        <p:txBody>
          <a:bodyPr/>
          <a:lstStyle/>
          <a:p>
            <a:endParaRPr lang="en-NG"/>
          </a:p>
        </p:txBody>
      </p:sp>
      <p:sp>
        <p:nvSpPr>
          <p:cNvPr id="3" name="Shape 1"/>
          <p:cNvSpPr/>
          <p:nvPr/>
        </p:nvSpPr>
        <p:spPr>
          <a:xfrm>
            <a:off x="-914400" y="2286000"/>
            <a:ext cx="3200400" cy="3200400"/>
          </a:xfrm>
          <a:prstGeom prst="ellipse">
            <a:avLst/>
          </a:prstGeom>
          <a:solidFill>
            <a:srgbClr val="F5C518">
              <a:alpha val="8000"/>
            </a:srgbClr>
          </a:solidFill>
          <a:ln w="12700">
            <a:solidFill>
              <a:srgbClr val="F5C518">
                <a:alpha val="8000"/>
              </a:srgbClr>
            </a:solidFill>
            <a:prstDash val="solid"/>
          </a:ln>
        </p:spPr>
        <p:txBody>
          <a:bodyPr/>
          <a:lstStyle/>
          <a:p>
            <a:endParaRPr lang="en-NG"/>
          </a:p>
        </p:txBody>
      </p:sp>
      <p:sp>
        <p:nvSpPr>
          <p:cNvPr id="4" name="Text 2"/>
          <p:cNvSpPr/>
          <p:nvPr/>
        </p:nvSpPr>
        <p:spPr>
          <a:xfrm>
            <a:off x="457200" y="457200"/>
            <a:ext cx="914400" cy="731520"/>
          </a:xfrm>
          <a:prstGeom prst="rect">
            <a:avLst/>
          </a:prstGeom>
          <a:noFill/>
          <a:ln/>
        </p:spPr>
        <p:txBody>
          <a:bodyPr wrap="square" lIns="0" tIns="0" rIns="0" bIns="0" rtlCol="0" anchor="ctr"/>
          <a:lstStyle/>
          <a:p>
            <a:pPr marL="0" indent="0" algn="l">
              <a:buNone/>
            </a:pPr>
            <a:r>
              <a:rPr lang="en-US" sz="3600" dirty="0">
                <a:solidFill>
                  <a:srgbClr val="F5C518"/>
                </a:solidFill>
              </a:rPr>
              <a:t>⚡</a:t>
            </a:r>
            <a:endParaRPr lang="en-US" sz="3600" dirty="0"/>
          </a:p>
        </p:txBody>
      </p:sp>
      <p:sp>
        <p:nvSpPr>
          <p:cNvPr id="5" name="Text 3"/>
          <p:cNvSpPr/>
          <p:nvPr/>
        </p:nvSpPr>
        <p:spPr>
          <a:xfrm>
            <a:off x="1280160" y="475488"/>
            <a:ext cx="6400800" cy="685800"/>
          </a:xfrm>
          <a:prstGeom prst="rect">
            <a:avLst/>
          </a:prstGeom>
          <a:noFill/>
          <a:ln/>
        </p:spPr>
        <p:txBody>
          <a:bodyPr wrap="square" lIns="0" tIns="0" rIns="0" bIns="0" rtlCol="0" anchor="ctr"/>
          <a:lstStyle/>
          <a:p>
            <a:pPr marL="0" indent="0" algn="l">
              <a:buNone/>
            </a:pPr>
            <a:r>
              <a:rPr lang="en-US" sz="2800" b="1" dirty="0">
                <a:solidFill>
                  <a:srgbClr val="FFFFFF"/>
                </a:solidFill>
                <a:latin typeface="Trebuchet MS" pitchFamily="34" charset="0"/>
                <a:ea typeface="Trebuchet MS" pitchFamily="34" charset="-122"/>
                <a:cs typeface="Trebuchet MS" pitchFamily="34" charset="-120"/>
              </a:rPr>
              <a:t>IkeWatts Solutions</a:t>
            </a:r>
            <a:endParaRPr lang="en-US" sz="2800" dirty="0"/>
          </a:p>
        </p:txBody>
      </p:sp>
      <p:sp>
        <p:nvSpPr>
          <p:cNvPr id="6" name="Text 4"/>
          <p:cNvSpPr/>
          <p:nvPr/>
        </p:nvSpPr>
        <p:spPr>
          <a:xfrm>
            <a:off x="457200" y="1371600"/>
            <a:ext cx="7772400" cy="1463040"/>
          </a:xfrm>
          <a:prstGeom prst="rect">
            <a:avLst/>
          </a:prstGeom>
          <a:noFill/>
          <a:ln/>
        </p:spPr>
        <p:txBody>
          <a:bodyPr wrap="square" lIns="0" tIns="0" rIns="0" bIns="0" rtlCol="0" anchor="ctr"/>
          <a:lstStyle/>
          <a:p>
            <a:pPr marL="0" indent="0" algn="l">
              <a:buNone/>
            </a:pPr>
            <a:r>
              <a:rPr lang="en-US" sz="4400" b="1" dirty="0">
                <a:solidFill>
                  <a:srgbClr val="FFFFFF"/>
                </a:solidFill>
                <a:latin typeface="Trebuchet MS" pitchFamily="34" charset="0"/>
                <a:ea typeface="Trebuchet MS" pitchFamily="34" charset="-122"/>
                <a:cs typeface="Trebuchet MS" pitchFamily="34" charset="-120"/>
              </a:rPr>
              <a:t>Africa's energy is broken.</a:t>
            </a:r>
            <a:endParaRPr lang="en-US" sz="4400" dirty="0"/>
          </a:p>
          <a:p>
            <a:pPr marL="0" indent="0" algn="l">
              <a:buNone/>
            </a:pPr>
            <a:r>
              <a:rPr lang="en-US" sz="4400" b="1" dirty="0">
                <a:solidFill>
                  <a:srgbClr val="FFFFFF"/>
                </a:solidFill>
                <a:latin typeface="Trebuchet MS" pitchFamily="34" charset="0"/>
                <a:ea typeface="Trebuchet MS" pitchFamily="34" charset="-122"/>
                <a:cs typeface="Trebuchet MS" pitchFamily="34" charset="-120"/>
              </a:rPr>
              <a:t>We're fixing it.</a:t>
            </a:r>
            <a:endParaRPr lang="en-US" sz="4400" dirty="0"/>
          </a:p>
        </p:txBody>
      </p:sp>
      <p:sp>
        <p:nvSpPr>
          <p:cNvPr id="7" name="Text 5"/>
          <p:cNvSpPr/>
          <p:nvPr/>
        </p:nvSpPr>
        <p:spPr>
          <a:xfrm>
            <a:off x="457200" y="2971800"/>
            <a:ext cx="7315200" cy="457200"/>
          </a:xfrm>
          <a:prstGeom prst="rect">
            <a:avLst/>
          </a:prstGeom>
          <a:noFill/>
          <a:ln/>
        </p:spPr>
        <p:txBody>
          <a:bodyPr wrap="square" lIns="0" tIns="0" rIns="0" bIns="0" rtlCol="0" anchor="ctr"/>
          <a:lstStyle/>
          <a:p>
            <a:pPr marL="0" indent="0" algn="l">
              <a:buNone/>
            </a:pPr>
            <a:r>
              <a:rPr lang="en-US" sz="1600" dirty="0">
                <a:solidFill>
                  <a:srgbClr val="A0A0A0"/>
                </a:solidFill>
              </a:rPr>
              <a:t>Powering smarter, cheaper energy for Nigeria and Africa</a:t>
            </a:r>
            <a:endParaRPr lang="en-US" sz="1600" dirty="0"/>
          </a:p>
        </p:txBody>
      </p:sp>
      <p:sp>
        <p:nvSpPr>
          <p:cNvPr id="8" name="Shape 6"/>
          <p:cNvSpPr/>
          <p:nvPr/>
        </p:nvSpPr>
        <p:spPr>
          <a:xfrm>
            <a:off x="457200" y="3520440"/>
            <a:ext cx="2286000" cy="45720"/>
          </a:xfrm>
          <a:prstGeom prst="rect">
            <a:avLst/>
          </a:prstGeom>
          <a:solidFill>
            <a:srgbClr val="F5C518"/>
          </a:solidFill>
          <a:ln w="12700">
            <a:solidFill>
              <a:srgbClr val="F5C518"/>
            </a:solidFill>
            <a:prstDash val="solid"/>
          </a:ln>
        </p:spPr>
        <p:txBody>
          <a:bodyPr/>
          <a:lstStyle/>
          <a:p>
            <a:endParaRPr lang="en-NG"/>
          </a:p>
        </p:txBody>
      </p:sp>
      <p:sp>
        <p:nvSpPr>
          <p:cNvPr id="9" name="Text 7"/>
          <p:cNvSpPr/>
          <p:nvPr/>
        </p:nvSpPr>
        <p:spPr>
          <a:xfrm>
            <a:off x="457200" y="3703320"/>
            <a:ext cx="5486400" cy="320040"/>
          </a:xfrm>
          <a:prstGeom prst="rect">
            <a:avLst/>
          </a:prstGeom>
          <a:noFill/>
          <a:ln/>
        </p:spPr>
        <p:txBody>
          <a:bodyPr wrap="square" lIns="0" tIns="0" rIns="0" bIns="0" rtlCol="0" anchor="ctr"/>
          <a:lstStyle/>
          <a:p>
            <a:pPr marL="0" indent="0" algn="l">
              <a:buNone/>
            </a:pPr>
            <a:r>
              <a:rPr lang="en-US" sz="1300" dirty="0">
                <a:solidFill>
                  <a:srgbClr val="FFFFFF"/>
                </a:solidFill>
              </a:rPr>
              <a:t>Omamuzo Obemure  ·  Bashar Mande</a:t>
            </a:r>
            <a:endParaRPr lang="en-US" sz="1300" dirty="0"/>
          </a:p>
        </p:txBody>
      </p:sp>
      <p:sp>
        <p:nvSpPr>
          <p:cNvPr id="10" name="Text 8"/>
          <p:cNvSpPr/>
          <p:nvPr/>
        </p:nvSpPr>
        <p:spPr>
          <a:xfrm>
            <a:off x="457200" y="4069080"/>
            <a:ext cx="8229600" cy="274320"/>
          </a:xfrm>
          <a:prstGeom prst="rect">
            <a:avLst/>
          </a:prstGeom>
          <a:noFill/>
          <a:ln/>
        </p:spPr>
        <p:txBody>
          <a:bodyPr wrap="square" lIns="0" tIns="0" rIns="0" bIns="0" rtlCol="0" anchor="ctr"/>
          <a:lstStyle/>
          <a:p>
            <a:pPr marL="0" indent="0" algn="l">
              <a:buNone/>
            </a:pPr>
            <a:r>
              <a:rPr lang="en-US" sz="1100" dirty="0">
                <a:solidFill>
                  <a:srgbClr val="A0A0A0"/>
                </a:solidFill>
              </a:rPr>
              <a:t>Founded April 2026  |  App Launch: June 2027  |  Pre-Seed: $150K–$300K</a:t>
            </a:r>
            <a:endParaRPr lang="en-US" sz="1100" dirty="0"/>
          </a:p>
        </p:txBody>
      </p:sp>
      <p:sp>
        <p:nvSpPr>
          <p:cNvPr id="11" name="Text 9"/>
          <p:cNvSpPr/>
          <p:nvPr/>
        </p:nvSpPr>
        <p:spPr>
          <a:xfrm>
            <a:off x="457200" y="4434840"/>
            <a:ext cx="4572000" cy="274320"/>
          </a:xfrm>
          <a:prstGeom prst="rect">
            <a:avLst/>
          </a:prstGeom>
          <a:noFill/>
          <a:ln/>
        </p:spPr>
        <p:txBody>
          <a:bodyPr wrap="square" lIns="0" tIns="0" rIns="0" bIns="0" rtlCol="0" anchor="ctr"/>
          <a:lstStyle/>
          <a:p>
            <a:pPr marL="0" indent="0" algn="l">
              <a:buNone/>
            </a:pPr>
            <a:r>
              <a:rPr lang="en-US" sz="1100" dirty="0">
                <a:solidFill>
                  <a:srgbClr val="F5C518"/>
                </a:solidFill>
              </a:rPr>
              <a:t>o.obemure@gmail.com</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A0F2C"/>
        </a:solidFill>
        <a:effectLst/>
      </p:bgPr>
    </p:bg>
    <p:spTree>
      <p:nvGrpSpPr>
        <p:cNvPr id="1" name=""/>
        <p:cNvGrpSpPr/>
        <p:nvPr/>
      </p:nvGrpSpPr>
      <p:grpSpPr>
        <a:xfrm>
          <a:off x="0" y="0"/>
          <a:ext cx="0" cy="0"/>
          <a:chOff x="0" y="0"/>
          <a:chExt cx="0" cy="0"/>
        </a:xfrm>
      </p:grpSpPr>
      <p:sp>
        <p:nvSpPr>
          <p:cNvPr id="2" name="Shape 0"/>
          <p:cNvSpPr/>
          <p:nvPr/>
        </p:nvSpPr>
        <p:spPr>
          <a:xfrm>
            <a:off x="2286000" y="457200"/>
            <a:ext cx="4572000" cy="4572000"/>
          </a:xfrm>
          <a:prstGeom prst="ellipse">
            <a:avLst/>
          </a:prstGeom>
          <a:solidFill>
            <a:srgbClr val="F5C518">
              <a:alpha val="10000"/>
            </a:srgbClr>
          </a:solidFill>
          <a:ln w="12700">
            <a:solidFill>
              <a:srgbClr val="F5C518">
                <a:alpha val="10000"/>
              </a:srgbClr>
            </a:solidFill>
            <a:prstDash val="solid"/>
          </a:ln>
        </p:spPr>
        <p:txBody>
          <a:bodyPr/>
          <a:lstStyle/>
          <a:p>
            <a:endParaRPr lang="en-NG"/>
          </a:p>
        </p:txBody>
      </p:sp>
      <p:sp>
        <p:nvSpPr>
          <p:cNvPr id="3" name="Text 1"/>
          <p:cNvSpPr/>
          <p:nvPr/>
        </p:nvSpPr>
        <p:spPr>
          <a:xfrm>
            <a:off x="4114800" y="274320"/>
            <a:ext cx="914400" cy="731520"/>
          </a:xfrm>
          <a:prstGeom prst="rect">
            <a:avLst/>
          </a:prstGeom>
          <a:noFill/>
          <a:ln/>
        </p:spPr>
        <p:txBody>
          <a:bodyPr wrap="square" lIns="0" tIns="0" rIns="0" bIns="0" rtlCol="0" anchor="ctr"/>
          <a:lstStyle/>
          <a:p>
            <a:pPr marL="0" indent="0" algn="ctr">
              <a:buNone/>
            </a:pPr>
            <a:r>
              <a:rPr lang="en-US" sz="3600" dirty="0">
                <a:solidFill>
                  <a:srgbClr val="F5C518"/>
                </a:solidFill>
              </a:rPr>
              <a:t>⚡</a:t>
            </a:r>
            <a:endParaRPr lang="en-US" sz="3600" dirty="0"/>
          </a:p>
        </p:txBody>
      </p:sp>
      <p:sp>
        <p:nvSpPr>
          <p:cNvPr id="4" name="Text 2"/>
          <p:cNvSpPr/>
          <p:nvPr/>
        </p:nvSpPr>
        <p:spPr>
          <a:xfrm>
            <a:off x="640080" y="822960"/>
            <a:ext cx="7863840" cy="1463040"/>
          </a:xfrm>
          <a:prstGeom prst="rect">
            <a:avLst/>
          </a:prstGeom>
          <a:noFill/>
          <a:ln/>
        </p:spPr>
        <p:txBody>
          <a:bodyPr wrap="square" lIns="0" tIns="0" rIns="0" bIns="0" rtlCol="0" anchor="ctr"/>
          <a:lstStyle/>
          <a:p>
            <a:pPr marL="0" indent="0" algn="ctr">
              <a:buNone/>
            </a:pPr>
            <a:r>
              <a:rPr lang="en-US" sz="4000" b="1" dirty="0">
                <a:solidFill>
                  <a:srgbClr val="FFFFFF"/>
                </a:solidFill>
                <a:latin typeface="Trebuchet MS" pitchFamily="34" charset="0"/>
                <a:ea typeface="Trebuchet MS" pitchFamily="34" charset="-122"/>
                <a:cs typeface="Trebuchet MS" pitchFamily="34" charset="-120"/>
              </a:rPr>
              <a:t>Join Us in Changing</a:t>
            </a:r>
            <a:endParaRPr lang="en-US" sz="4000" dirty="0"/>
          </a:p>
          <a:p>
            <a:pPr marL="0" indent="0" algn="ctr">
              <a:buNone/>
            </a:pPr>
            <a:r>
              <a:rPr lang="en-US" sz="4000" b="1" dirty="0">
                <a:solidFill>
                  <a:srgbClr val="FFFFFF"/>
                </a:solidFill>
                <a:latin typeface="Trebuchet MS" pitchFamily="34" charset="0"/>
                <a:ea typeface="Trebuchet MS" pitchFamily="34" charset="-122"/>
                <a:cs typeface="Trebuchet MS" pitchFamily="34" charset="-120"/>
              </a:rPr>
              <a:t>Africa's Energy Story</a:t>
            </a:r>
            <a:endParaRPr lang="en-US" sz="4000" dirty="0"/>
          </a:p>
        </p:txBody>
      </p:sp>
      <p:sp>
        <p:nvSpPr>
          <p:cNvPr id="5" name="Text 3"/>
          <p:cNvSpPr/>
          <p:nvPr/>
        </p:nvSpPr>
        <p:spPr>
          <a:xfrm>
            <a:off x="914400" y="2423160"/>
            <a:ext cx="7315200" cy="457200"/>
          </a:xfrm>
          <a:prstGeom prst="rect">
            <a:avLst/>
          </a:prstGeom>
          <a:noFill/>
          <a:ln/>
        </p:spPr>
        <p:txBody>
          <a:bodyPr wrap="square" lIns="0" tIns="0" rIns="0" bIns="0" rtlCol="0" anchor="ctr"/>
          <a:lstStyle/>
          <a:p>
            <a:pPr marL="0" indent="0" algn="ctr">
              <a:buNone/>
            </a:pPr>
            <a:r>
              <a:rPr lang="en-US" sz="1800" b="1" dirty="0">
                <a:solidFill>
                  <a:srgbClr val="F5C518"/>
                </a:solidFill>
                <a:latin typeface="Trebuchet MS" pitchFamily="34" charset="0"/>
                <a:ea typeface="Trebuchet MS" pitchFamily="34" charset="-122"/>
                <a:cs typeface="Trebuchet MS" pitchFamily="34" charset="-120"/>
              </a:rPr>
              <a:t>Pre-Seed Target: $150,000 – $300,000</a:t>
            </a:r>
            <a:endParaRPr lang="en-US" sz="1800" dirty="0"/>
          </a:p>
        </p:txBody>
      </p:sp>
      <p:sp>
        <p:nvSpPr>
          <p:cNvPr id="6" name="Shape 4"/>
          <p:cNvSpPr/>
          <p:nvPr/>
        </p:nvSpPr>
        <p:spPr>
          <a:xfrm>
            <a:off x="731520" y="3017520"/>
            <a:ext cx="1737360" cy="118872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7" name="Text 5"/>
          <p:cNvSpPr/>
          <p:nvPr/>
        </p:nvSpPr>
        <p:spPr>
          <a:xfrm>
            <a:off x="731520" y="3108960"/>
            <a:ext cx="1737360" cy="502920"/>
          </a:xfrm>
          <a:prstGeom prst="rect">
            <a:avLst/>
          </a:prstGeom>
          <a:noFill/>
          <a:ln/>
        </p:spPr>
        <p:txBody>
          <a:bodyPr wrap="square" lIns="0" tIns="0" rIns="0" bIns="0" rtlCol="0" anchor="ctr"/>
          <a:lstStyle/>
          <a:p>
            <a:pPr marL="0" indent="0" algn="ctr">
              <a:buNone/>
            </a:pPr>
            <a:r>
              <a:rPr lang="en-US" sz="2400" b="1" dirty="0">
                <a:solidFill>
                  <a:srgbClr val="F5C518"/>
                </a:solidFill>
                <a:latin typeface="Trebuchet MS" pitchFamily="34" charset="0"/>
                <a:ea typeface="Trebuchet MS" pitchFamily="34" charset="-122"/>
                <a:cs typeface="Trebuchet MS" pitchFamily="34" charset="-120"/>
              </a:rPr>
              <a:t>40%</a:t>
            </a:r>
            <a:endParaRPr lang="en-US" sz="2400" dirty="0"/>
          </a:p>
        </p:txBody>
      </p:sp>
      <p:sp>
        <p:nvSpPr>
          <p:cNvPr id="8" name="Text 6"/>
          <p:cNvSpPr/>
          <p:nvPr/>
        </p:nvSpPr>
        <p:spPr>
          <a:xfrm>
            <a:off x="731520" y="3639312"/>
            <a:ext cx="1737360" cy="457200"/>
          </a:xfrm>
          <a:prstGeom prst="rect">
            <a:avLst/>
          </a:prstGeom>
          <a:noFill/>
          <a:ln/>
        </p:spPr>
        <p:txBody>
          <a:bodyPr wrap="square" lIns="0" tIns="0" rIns="0" bIns="0" rtlCol="0" anchor="ctr"/>
          <a:lstStyle/>
          <a:p>
            <a:pPr marL="0" indent="0" algn="ctr">
              <a:buNone/>
            </a:pPr>
            <a:r>
              <a:rPr lang="en-US" sz="1000" dirty="0">
                <a:solidFill>
                  <a:srgbClr val="A0A0A0"/>
                </a:solidFill>
              </a:rPr>
              <a:t>Core Dev &amp; AI Team</a:t>
            </a:r>
            <a:endParaRPr lang="en-US" sz="1000" dirty="0"/>
          </a:p>
        </p:txBody>
      </p:sp>
      <p:sp>
        <p:nvSpPr>
          <p:cNvPr id="9" name="Shape 7"/>
          <p:cNvSpPr/>
          <p:nvPr/>
        </p:nvSpPr>
        <p:spPr>
          <a:xfrm>
            <a:off x="2743200" y="3017520"/>
            <a:ext cx="1737360" cy="118872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0" name="Text 8"/>
          <p:cNvSpPr/>
          <p:nvPr/>
        </p:nvSpPr>
        <p:spPr>
          <a:xfrm>
            <a:off x="2743200" y="3108960"/>
            <a:ext cx="1737360" cy="502920"/>
          </a:xfrm>
          <a:prstGeom prst="rect">
            <a:avLst/>
          </a:prstGeom>
          <a:noFill/>
          <a:ln/>
        </p:spPr>
        <p:txBody>
          <a:bodyPr wrap="square" lIns="0" tIns="0" rIns="0" bIns="0" rtlCol="0" anchor="ctr"/>
          <a:lstStyle/>
          <a:p>
            <a:pPr marL="0" indent="0" algn="ctr">
              <a:buNone/>
            </a:pPr>
            <a:r>
              <a:rPr lang="en-US" sz="2400" b="1" dirty="0">
                <a:solidFill>
                  <a:srgbClr val="F5C518"/>
                </a:solidFill>
                <a:latin typeface="Trebuchet MS" pitchFamily="34" charset="0"/>
                <a:ea typeface="Trebuchet MS" pitchFamily="34" charset="-122"/>
                <a:cs typeface="Trebuchet MS" pitchFamily="34" charset="-120"/>
              </a:rPr>
              <a:t>25%</a:t>
            </a:r>
            <a:endParaRPr lang="en-US" sz="2400" dirty="0"/>
          </a:p>
        </p:txBody>
      </p:sp>
      <p:sp>
        <p:nvSpPr>
          <p:cNvPr id="11" name="Text 9"/>
          <p:cNvSpPr/>
          <p:nvPr/>
        </p:nvSpPr>
        <p:spPr>
          <a:xfrm>
            <a:off x="2743200" y="3639312"/>
            <a:ext cx="1737360" cy="457200"/>
          </a:xfrm>
          <a:prstGeom prst="rect">
            <a:avLst/>
          </a:prstGeom>
          <a:noFill/>
          <a:ln/>
        </p:spPr>
        <p:txBody>
          <a:bodyPr wrap="square" lIns="0" tIns="0" rIns="0" bIns="0" rtlCol="0" anchor="ctr"/>
          <a:lstStyle/>
          <a:p>
            <a:pPr marL="0" indent="0" algn="ctr">
              <a:buNone/>
            </a:pPr>
            <a:r>
              <a:rPr lang="en-US" sz="1000" dirty="0">
                <a:solidFill>
                  <a:srgbClr val="A0A0A0"/>
                </a:solidFill>
              </a:rPr>
              <a:t>App Architecture</a:t>
            </a:r>
            <a:endParaRPr lang="en-US" sz="1000" dirty="0"/>
          </a:p>
        </p:txBody>
      </p:sp>
      <p:sp>
        <p:nvSpPr>
          <p:cNvPr id="12" name="Shape 10"/>
          <p:cNvSpPr/>
          <p:nvPr/>
        </p:nvSpPr>
        <p:spPr>
          <a:xfrm>
            <a:off x="4754880" y="3017520"/>
            <a:ext cx="1737360" cy="118872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3" name="Text 11"/>
          <p:cNvSpPr/>
          <p:nvPr/>
        </p:nvSpPr>
        <p:spPr>
          <a:xfrm>
            <a:off x="4754880" y="3108960"/>
            <a:ext cx="1737360" cy="502920"/>
          </a:xfrm>
          <a:prstGeom prst="rect">
            <a:avLst/>
          </a:prstGeom>
          <a:noFill/>
          <a:ln/>
        </p:spPr>
        <p:txBody>
          <a:bodyPr wrap="square" lIns="0" tIns="0" rIns="0" bIns="0" rtlCol="0" anchor="ctr"/>
          <a:lstStyle/>
          <a:p>
            <a:pPr marL="0" indent="0" algn="ctr">
              <a:buNone/>
            </a:pPr>
            <a:r>
              <a:rPr lang="en-US" sz="2400" b="1" dirty="0">
                <a:solidFill>
                  <a:srgbClr val="F5C518"/>
                </a:solidFill>
                <a:latin typeface="Trebuchet MS" pitchFamily="34" charset="0"/>
                <a:ea typeface="Trebuchet MS" pitchFamily="34" charset="-122"/>
                <a:cs typeface="Trebuchet MS" pitchFamily="34" charset="-120"/>
              </a:rPr>
              <a:t>20%</a:t>
            </a:r>
            <a:endParaRPr lang="en-US" sz="2400" dirty="0"/>
          </a:p>
        </p:txBody>
      </p:sp>
      <p:sp>
        <p:nvSpPr>
          <p:cNvPr id="14" name="Text 12"/>
          <p:cNvSpPr/>
          <p:nvPr/>
        </p:nvSpPr>
        <p:spPr>
          <a:xfrm>
            <a:off x="4754880" y="3639312"/>
            <a:ext cx="1737360" cy="457200"/>
          </a:xfrm>
          <a:prstGeom prst="rect">
            <a:avLst/>
          </a:prstGeom>
          <a:noFill/>
          <a:ln/>
        </p:spPr>
        <p:txBody>
          <a:bodyPr wrap="square" lIns="0" tIns="0" rIns="0" bIns="0" rtlCol="0" anchor="ctr"/>
          <a:lstStyle/>
          <a:p>
            <a:pPr marL="0" indent="0" algn="ctr">
              <a:buNone/>
            </a:pPr>
            <a:r>
              <a:rPr lang="en-US" sz="1000" dirty="0">
                <a:solidFill>
                  <a:srgbClr val="A0A0A0"/>
                </a:solidFill>
              </a:rPr>
              <a:t>Beta Launch &amp; APIs</a:t>
            </a:r>
            <a:endParaRPr lang="en-US" sz="1000" dirty="0"/>
          </a:p>
        </p:txBody>
      </p:sp>
      <p:sp>
        <p:nvSpPr>
          <p:cNvPr id="15" name="Shape 13"/>
          <p:cNvSpPr/>
          <p:nvPr/>
        </p:nvSpPr>
        <p:spPr>
          <a:xfrm>
            <a:off x="6766560" y="3017520"/>
            <a:ext cx="1737360" cy="118872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6" name="Text 14"/>
          <p:cNvSpPr/>
          <p:nvPr/>
        </p:nvSpPr>
        <p:spPr>
          <a:xfrm>
            <a:off x="6766560" y="3108960"/>
            <a:ext cx="1737360" cy="502920"/>
          </a:xfrm>
          <a:prstGeom prst="rect">
            <a:avLst/>
          </a:prstGeom>
          <a:noFill/>
          <a:ln/>
        </p:spPr>
        <p:txBody>
          <a:bodyPr wrap="square" lIns="0" tIns="0" rIns="0" bIns="0" rtlCol="0" anchor="ctr"/>
          <a:lstStyle/>
          <a:p>
            <a:pPr marL="0" indent="0" algn="ctr">
              <a:buNone/>
            </a:pPr>
            <a:r>
              <a:rPr lang="en-US" sz="2400" b="1" dirty="0">
                <a:solidFill>
                  <a:srgbClr val="F5C518"/>
                </a:solidFill>
                <a:latin typeface="Trebuchet MS" pitchFamily="34" charset="0"/>
                <a:ea typeface="Trebuchet MS" pitchFamily="34" charset="-122"/>
                <a:cs typeface="Trebuchet MS" pitchFamily="34" charset="-120"/>
              </a:rPr>
              <a:t>15%</a:t>
            </a:r>
            <a:endParaRPr lang="en-US" sz="2400" dirty="0"/>
          </a:p>
        </p:txBody>
      </p:sp>
      <p:sp>
        <p:nvSpPr>
          <p:cNvPr id="17" name="Text 15"/>
          <p:cNvSpPr/>
          <p:nvPr/>
        </p:nvSpPr>
        <p:spPr>
          <a:xfrm>
            <a:off x="6766560" y="3639312"/>
            <a:ext cx="1737360" cy="457200"/>
          </a:xfrm>
          <a:prstGeom prst="rect">
            <a:avLst/>
          </a:prstGeom>
          <a:noFill/>
          <a:ln/>
        </p:spPr>
        <p:txBody>
          <a:bodyPr wrap="square" lIns="0" tIns="0" rIns="0" bIns="0" rtlCol="0" anchor="ctr"/>
          <a:lstStyle/>
          <a:p>
            <a:pPr marL="0" indent="0" algn="ctr">
              <a:buNone/>
            </a:pPr>
            <a:r>
              <a:rPr lang="en-US" sz="1000" dirty="0">
                <a:solidFill>
                  <a:srgbClr val="A0A0A0"/>
                </a:solidFill>
              </a:rPr>
              <a:t>Operations</a:t>
            </a:r>
            <a:endParaRPr lang="en-US" sz="1000" dirty="0"/>
          </a:p>
        </p:txBody>
      </p:sp>
      <p:sp>
        <p:nvSpPr>
          <p:cNvPr id="18" name="Shape 16"/>
          <p:cNvSpPr/>
          <p:nvPr/>
        </p:nvSpPr>
        <p:spPr>
          <a:xfrm>
            <a:off x="3474720" y="4343400"/>
            <a:ext cx="2194560" cy="45720"/>
          </a:xfrm>
          <a:prstGeom prst="rect">
            <a:avLst/>
          </a:prstGeom>
          <a:solidFill>
            <a:srgbClr val="F5C518"/>
          </a:solidFill>
          <a:ln w="12700">
            <a:solidFill>
              <a:srgbClr val="F5C518"/>
            </a:solidFill>
            <a:prstDash val="solid"/>
          </a:ln>
        </p:spPr>
        <p:txBody>
          <a:bodyPr/>
          <a:lstStyle/>
          <a:p>
            <a:endParaRPr lang="en-NG"/>
          </a:p>
        </p:txBody>
      </p:sp>
      <p:sp>
        <p:nvSpPr>
          <p:cNvPr id="19" name="Text 17"/>
          <p:cNvSpPr/>
          <p:nvPr/>
        </p:nvSpPr>
        <p:spPr>
          <a:xfrm>
            <a:off x="914400" y="4480560"/>
            <a:ext cx="7315200" cy="320040"/>
          </a:xfrm>
          <a:prstGeom prst="rect">
            <a:avLst/>
          </a:prstGeom>
          <a:noFill/>
          <a:ln/>
        </p:spPr>
        <p:txBody>
          <a:bodyPr wrap="square" lIns="0" tIns="0" rIns="0" bIns="0" rtlCol="0" anchor="ctr"/>
          <a:lstStyle/>
          <a:p>
            <a:pPr marL="0" indent="0" algn="ctr">
              <a:buNone/>
            </a:pPr>
            <a:r>
              <a:rPr lang="en-US" sz="1300" dirty="0">
                <a:solidFill>
                  <a:srgbClr val="F5C518"/>
                </a:solidFill>
              </a:rPr>
              <a:t>o.obemure@gmail.com</a:t>
            </a:r>
            <a:endParaRPr lang="en-US" sz="1300" dirty="0"/>
          </a:p>
        </p:txBody>
      </p:sp>
      <p:sp>
        <p:nvSpPr>
          <p:cNvPr id="20" name="Text 18"/>
          <p:cNvSpPr/>
          <p:nvPr/>
        </p:nvSpPr>
        <p:spPr>
          <a:xfrm>
            <a:off x="457200" y="4818888"/>
            <a:ext cx="8229600" cy="228600"/>
          </a:xfrm>
          <a:prstGeom prst="rect">
            <a:avLst/>
          </a:prstGeom>
          <a:noFill/>
          <a:ln/>
        </p:spPr>
        <p:txBody>
          <a:bodyPr wrap="square" lIns="0" tIns="0" rIns="0" bIns="0" rtlCol="0" anchor="ctr"/>
          <a:lstStyle/>
          <a:p>
            <a:pPr marL="0" indent="0" algn="ctr">
              <a:buNone/>
            </a:pPr>
            <a:r>
              <a:rPr lang="en-US" sz="1000" i="1" dirty="0">
                <a:solidFill>
                  <a:srgbClr val="A0A0A0"/>
                </a:solidFill>
              </a:rPr>
              <a:t>'IkeWatts is Nigeria and Nigeria is IkeWatts.'  —  Omamuzo Obemure &amp; Bashar Mande</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THE PROBLEM</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Nigeria's Energy Crisis Costs Billions Every Year</a:t>
            </a:r>
            <a:endParaRPr lang="en-US" sz="3000" dirty="0"/>
          </a:p>
        </p:txBody>
      </p:sp>
      <p:sp>
        <p:nvSpPr>
          <p:cNvPr id="4" name="Shape 2"/>
          <p:cNvSpPr/>
          <p:nvPr/>
        </p:nvSpPr>
        <p:spPr>
          <a:xfrm>
            <a:off x="457200" y="1234440"/>
            <a:ext cx="4114800" cy="160020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Shape 3"/>
          <p:cNvSpPr/>
          <p:nvPr/>
        </p:nvSpPr>
        <p:spPr>
          <a:xfrm>
            <a:off x="457200" y="1371600"/>
            <a:ext cx="54864" cy="1325880"/>
          </a:xfrm>
          <a:prstGeom prst="rect">
            <a:avLst/>
          </a:prstGeom>
          <a:solidFill>
            <a:srgbClr val="F5C518"/>
          </a:solidFill>
          <a:ln w="12700">
            <a:solidFill>
              <a:srgbClr val="F5C518"/>
            </a:solidFill>
            <a:prstDash val="solid"/>
          </a:ln>
        </p:spPr>
        <p:txBody>
          <a:bodyPr/>
          <a:lstStyle/>
          <a:p>
            <a:endParaRPr lang="en-NG"/>
          </a:p>
        </p:txBody>
      </p:sp>
      <p:sp>
        <p:nvSpPr>
          <p:cNvPr id="6" name="Text 4"/>
          <p:cNvSpPr/>
          <p:nvPr/>
        </p:nvSpPr>
        <p:spPr>
          <a:xfrm>
            <a:off x="640080" y="1371600"/>
            <a:ext cx="548640" cy="45720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7" name="Text 5"/>
          <p:cNvSpPr/>
          <p:nvPr/>
        </p:nvSpPr>
        <p:spPr>
          <a:xfrm>
            <a:off x="1234440" y="1389888"/>
            <a:ext cx="3108960" cy="411480"/>
          </a:xfrm>
          <a:prstGeom prst="rect">
            <a:avLst/>
          </a:prstGeom>
          <a:noFill/>
          <a:ln/>
        </p:spPr>
        <p:txBody>
          <a:bodyPr wrap="square" lIns="0" tIns="0" rIns="0" bIns="0" rtlCol="0" anchor="ctr"/>
          <a:lstStyle/>
          <a:p>
            <a:pPr marL="0" indent="0" algn="l">
              <a:buNone/>
            </a:pPr>
            <a:r>
              <a:rPr lang="en-US" sz="1500" b="1" dirty="0">
                <a:solidFill>
                  <a:srgbClr val="FFFFFF"/>
                </a:solidFill>
                <a:latin typeface="Trebuchet MS" pitchFamily="34" charset="0"/>
                <a:ea typeface="Trebuchet MS" pitchFamily="34" charset="-122"/>
                <a:cs typeface="Trebuchet MS" pitchFamily="34" charset="-120"/>
              </a:rPr>
              <a:t>Grid Blackouts</a:t>
            </a:r>
            <a:endParaRPr lang="en-US" sz="1500" dirty="0"/>
          </a:p>
        </p:txBody>
      </p:sp>
      <p:sp>
        <p:nvSpPr>
          <p:cNvPr id="8" name="Text 6"/>
          <p:cNvSpPr/>
          <p:nvPr/>
        </p:nvSpPr>
        <p:spPr>
          <a:xfrm>
            <a:off x="640080" y="1892808"/>
            <a:ext cx="3749040" cy="777240"/>
          </a:xfrm>
          <a:prstGeom prst="rect">
            <a:avLst/>
          </a:prstGeom>
          <a:noFill/>
          <a:ln/>
        </p:spPr>
        <p:txBody>
          <a:bodyPr wrap="square" lIns="0" tIns="0" rIns="0" bIns="0" rtlCol="0" anchor="ctr"/>
          <a:lstStyle/>
          <a:p>
            <a:pPr marL="0" indent="0" algn="l">
              <a:buNone/>
            </a:pPr>
            <a:r>
              <a:rPr lang="en-US" sz="1200" dirty="0">
                <a:solidFill>
                  <a:srgbClr val="A0A0A0"/>
                </a:solidFill>
              </a:rPr>
              <a:t>12–20 hours of outages daily in most Nigerian states — every single day.</a:t>
            </a:r>
            <a:endParaRPr lang="en-US" sz="1200" dirty="0"/>
          </a:p>
        </p:txBody>
      </p:sp>
      <p:sp>
        <p:nvSpPr>
          <p:cNvPr id="9" name="Shape 7"/>
          <p:cNvSpPr/>
          <p:nvPr/>
        </p:nvSpPr>
        <p:spPr>
          <a:xfrm>
            <a:off x="4754880" y="1234440"/>
            <a:ext cx="4114800" cy="160020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0" name="Shape 8"/>
          <p:cNvSpPr/>
          <p:nvPr/>
        </p:nvSpPr>
        <p:spPr>
          <a:xfrm>
            <a:off x="4754880" y="1371600"/>
            <a:ext cx="54864" cy="1325880"/>
          </a:xfrm>
          <a:prstGeom prst="rect">
            <a:avLst/>
          </a:prstGeom>
          <a:solidFill>
            <a:srgbClr val="F5C518"/>
          </a:solidFill>
          <a:ln w="12700">
            <a:solidFill>
              <a:srgbClr val="F5C518"/>
            </a:solidFill>
            <a:prstDash val="solid"/>
          </a:ln>
        </p:spPr>
        <p:txBody>
          <a:bodyPr/>
          <a:lstStyle/>
          <a:p>
            <a:endParaRPr lang="en-NG"/>
          </a:p>
        </p:txBody>
      </p:sp>
      <p:sp>
        <p:nvSpPr>
          <p:cNvPr id="11" name="Text 9"/>
          <p:cNvSpPr/>
          <p:nvPr/>
        </p:nvSpPr>
        <p:spPr>
          <a:xfrm>
            <a:off x="4937760" y="1371600"/>
            <a:ext cx="548640" cy="45720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12" name="Text 10"/>
          <p:cNvSpPr/>
          <p:nvPr/>
        </p:nvSpPr>
        <p:spPr>
          <a:xfrm>
            <a:off x="5532120" y="1389888"/>
            <a:ext cx="3108960" cy="411480"/>
          </a:xfrm>
          <a:prstGeom prst="rect">
            <a:avLst/>
          </a:prstGeom>
          <a:noFill/>
          <a:ln/>
        </p:spPr>
        <p:txBody>
          <a:bodyPr wrap="square" lIns="0" tIns="0" rIns="0" bIns="0" rtlCol="0" anchor="ctr"/>
          <a:lstStyle/>
          <a:p>
            <a:pPr marL="0" indent="0" algn="l">
              <a:buNone/>
            </a:pPr>
            <a:r>
              <a:rPr lang="en-US" sz="1500" b="1" dirty="0">
                <a:solidFill>
                  <a:srgbClr val="FFFFFF"/>
                </a:solidFill>
                <a:latin typeface="Trebuchet MS" pitchFamily="34" charset="0"/>
                <a:ea typeface="Trebuchet MS" pitchFamily="34" charset="-122"/>
                <a:cs typeface="Trebuchet MS" pitchFamily="34" charset="-120"/>
              </a:rPr>
              <a:t>Generator Costs</a:t>
            </a:r>
            <a:endParaRPr lang="en-US" sz="1500" dirty="0"/>
          </a:p>
        </p:txBody>
      </p:sp>
      <p:sp>
        <p:nvSpPr>
          <p:cNvPr id="13" name="Text 11"/>
          <p:cNvSpPr/>
          <p:nvPr/>
        </p:nvSpPr>
        <p:spPr>
          <a:xfrm>
            <a:off x="4937760" y="1892808"/>
            <a:ext cx="3749040" cy="777240"/>
          </a:xfrm>
          <a:prstGeom prst="rect">
            <a:avLst/>
          </a:prstGeom>
          <a:noFill/>
          <a:ln/>
        </p:spPr>
        <p:txBody>
          <a:bodyPr wrap="square" lIns="0" tIns="0" rIns="0" bIns="0" rtlCol="0" anchor="ctr"/>
          <a:lstStyle/>
          <a:p>
            <a:pPr marL="0" indent="0" algn="l">
              <a:buNone/>
            </a:pPr>
            <a:r>
              <a:rPr lang="en-US" sz="1200" dirty="0">
                <a:solidFill>
                  <a:srgbClr val="A0A0A0"/>
                </a:solidFill>
              </a:rPr>
              <a:t>SMEs spend ₦80K–₦250K+ monthly on diesel alone, killing profitability.</a:t>
            </a:r>
            <a:endParaRPr lang="en-US" sz="1200" dirty="0"/>
          </a:p>
        </p:txBody>
      </p:sp>
      <p:sp>
        <p:nvSpPr>
          <p:cNvPr id="14" name="Shape 12"/>
          <p:cNvSpPr/>
          <p:nvPr/>
        </p:nvSpPr>
        <p:spPr>
          <a:xfrm>
            <a:off x="457200" y="2971800"/>
            <a:ext cx="4114800" cy="160020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5" name="Shape 13"/>
          <p:cNvSpPr/>
          <p:nvPr/>
        </p:nvSpPr>
        <p:spPr>
          <a:xfrm>
            <a:off x="457200" y="3108960"/>
            <a:ext cx="54864" cy="1325880"/>
          </a:xfrm>
          <a:prstGeom prst="rect">
            <a:avLst/>
          </a:prstGeom>
          <a:solidFill>
            <a:srgbClr val="F5C518"/>
          </a:solidFill>
          <a:ln w="12700">
            <a:solidFill>
              <a:srgbClr val="F5C518"/>
            </a:solidFill>
            <a:prstDash val="solid"/>
          </a:ln>
        </p:spPr>
        <p:txBody>
          <a:bodyPr/>
          <a:lstStyle/>
          <a:p>
            <a:endParaRPr lang="en-NG"/>
          </a:p>
        </p:txBody>
      </p:sp>
      <p:sp>
        <p:nvSpPr>
          <p:cNvPr id="16" name="Text 14"/>
          <p:cNvSpPr/>
          <p:nvPr/>
        </p:nvSpPr>
        <p:spPr>
          <a:xfrm>
            <a:off x="640080" y="3108960"/>
            <a:ext cx="548640" cy="45720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17" name="Text 15"/>
          <p:cNvSpPr/>
          <p:nvPr/>
        </p:nvSpPr>
        <p:spPr>
          <a:xfrm>
            <a:off x="1234440" y="3127248"/>
            <a:ext cx="3108960" cy="411480"/>
          </a:xfrm>
          <a:prstGeom prst="rect">
            <a:avLst/>
          </a:prstGeom>
          <a:noFill/>
          <a:ln/>
        </p:spPr>
        <p:txBody>
          <a:bodyPr wrap="square" lIns="0" tIns="0" rIns="0" bIns="0" rtlCol="0" anchor="ctr"/>
          <a:lstStyle/>
          <a:p>
            <a:pPr marL="0" indent="0" algn="l">
              <a:buNone/>
            </a:pPr>
            <a:r>
              <a:rPr lang="en-US" sz="1500" b="1" dirty="0">
                <a:solidFill>
                  <a:srgbClr val="FFFFFF"/>
                </a:solidFill>
                <a:latin typeface="Trebuchet MS" pitchFamily="34" charset="0"/>
                <a:ea typeface="Trebuchet MS" pitchFamily="34" charset="-122"/>
                <a:cs typeface="Trebuchet MS" pitchFamily="34" charset="-120"/>
              </a:rPr>
              <a:t>No Price Visibility</a:t>
            </a:r>
            <a:endParaRPr lang="en-US" sz="1500" dirty="0"/>
          </a:p>
        </p:txBody>
      </p:sp>
      <p:sp>
        <p:nvSpPr>
          <p:cNvPr id="18" name="Text 16"/>
          <p:cNvSpPr/>
          <p:nvPr/>
        </p:nvSpPr>
        <p:spPr>
          <a:xfrm>
            <a:off x="640080" y="3630168"/>
            <a:ext cx="3749040" cy="777240"/>
          </a:xfrm>
          <a:prstGeom prst="rect">
            <a:avLst/>
          </a:prstGeom>
          <a:noFill/>
          <a:ln/>
        </p:spPr>
        <p:txBody>
          <a:bodyPr wrap="square" lIns="0" tIns="0" rIns="0" bIns="0" rtlCol="0" anchor="ctr"/>
          <a:lstStyle/>
          <a:p>
            <a:pPr marL="0" indent="0" algn="l">
              <a:buNone/>
            </a:pPr>
            <a:r>
              <a:rPr lang="en-US" sz="1200" dirty="0">
                <a:solidFill>
                  <a:srgbClr val="A0A0A0"/>
                </a:solidFill>
              </a:rPr>
              <a:t>Consumers can't compare grid, solar, or fuel costs in real time — they always overpay.</a:t>
            </a:r>
            <a:endParaRPr lang="en-US" sz="1200" dirty="0"/>
          </a:p>
        </p:txBody>
      </p:sp>
      <p:sp>
        <p:nvSpPr>
          <p:cNvPr id="19" name="Shape 17"/>
          <p:cNvSpPr/>
          <p:nvPr/>
        </p:nvSpPr>
        <p:spPr>
          <a:xfrm>
            <a:off x="4754880" y="2971800"/>
            <a:ext cx="4114800" cy="160020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0" name="Shape 18"/>
          <p:cNvSpPr/>
          <p:nvPr/>
        </p:nvSpPr>
        <p:spPr>
          <a:xfrm>
            <a:off x="4754880" y="3108960"/>
            <a:ext cx="54864" cy="1325880"/>
          </a:xfrm>
          <a:prstGeom prst="rect">
            <a:avLst/>
          </a:prstGeom>
          <a:solidFill>
            <a:srgbClr val="F5C518"/>
          </a:solidFill>
          <a:ln w="12700">
            <a:solidFill>
              <a:srgbClr val="F5C518"/>
            </a:solidFill>
            <a:prstDash val="solid"/>
          </a:ln>
        </p:spPr>
        <p:txBody>
          <a:bodyPr/>
          <a:lstStyle/>
          <a:p>
            <a:endParaRPr lang="en-NG"/>
          </a:p>
        </p:txBody>
      </p:sp>
      <p:sp>
        <p:nvSpPr>
          <p:cNvPr id="21" name="Text 19"/>
          <p:cNvSpPr/>
          <p:nvPr/>
        </p:nvSpPr>
        <p:spPr>
          <a:xfrm>
            <a:off x="4937760" y="3108960"/>
            <a:ext cx="548640" cy="45720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22" name="Text 20"/>
          <p:cNvSpPr/>
          <p:nvPr/>
        </p:nvSpPr>
        <p:spPr>
          <a:xfrm>
            <a:off x="5532120" y="3127248"/>
            <a:ext cx="3108960" cy="411480"/>
          </a:xfrm>
          <a:prstGeom prst="rect">
            <a:avLst/>
          </a:prstGeom>
          <a:noFill/>
          <a:ln/>
        </p:spPr>
        <p:txBody>
          <a:bodyPr wrap="square" lIns="0" tIns="0" rIns="0" bIns="0" rtlCol="0" anchor="ctr"/>
          <a:lstStyle/>
          <a:p>
            <a:pPr marL="0" indent="0" algn="l">
              <a:buNone/>
            </a:pPr>
            <a:r>
              <a:rPr lang="en-US" sz="1500" b="1" dirty="0">
                <a:solidFill>
                  <a:srgbClr val="FFFFFF"/>
                </a:solidFill>
                <a:latin typeface="Trebuchet MS" pitchFamily="34" charset="0"/>
                <a:ea typeface="Trebuchet MS" pitchFamily="34" charset="-122"/>
                <a:cs typeface="Trebuchet MS" pitchFamily="34" charset="-120"/>
              </a:rPr>
              <a:t>Fragmented Landscape</a:t>
            </a:r>
            <a:endParaRPr lang="en-US" sz="1500" dirty="0"/>
          </a:p>
        </p:txBody>
      </p:sp>
      <p:sp>
        <p:nvSpPr>
          <p:cNvPr id="23" name="Text 21"/>
          <p:cNvSpPr/>
          <p:nvPr/>
        </p:nvSpPr>
        <p:spPr>
          <a:xfrm>
            <a:off x="4937760" y="3630168"/>
            <a:ext cx="3749040" cy="777240"/>
          </a:xfrm>
          <a:prstGeom prst="rect">
            <a:avLst/>
          </a:prstGeom>
          <a:noFill/>
          <a:ln/>
        </p:spPr>
        <p:txBody>
          <a:bodyPr wrap="square" lIns="0" tIns="0" rIns="0" bIns="0" rtlCol="0" anchor="ctr"/>
          <a:lstStyle/>
          <a:p>
            <a:pPr marL="0" indent="0" algn="l">
              <a:buNone/>
            </a:pPr>
            <a:r>
              <a:rPr lang="en-US" sz="1200" dirty="0">
                <a:solidFill>
                  <a:srgbClr val="A0A0A0"/>
                </a:solidFill>
              </a:rPr>
              <a:t>Grid, solar, inverters, and generators operate with zero coordination.</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OUR SOLUTION</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One Intelligent App. Every Energy Source. One Optimal Decision.</a:t>
            </a:r>
            <a:endParaRPr lang="en-US" sz="3000" dirty="0"/>
          </a:p>
        </p:txBody>
      </p:sp>
      <p:sp>
        <p:nvSpPr>
          <p:cNvPr id="4" name="Shape 2"/>
          <p:cNvSpPr/>
          <p:nvPr/>
        </p:nvSpPr>
        <p:spPr>
          <a:xfrm>
            <a:off x="457200" y="123444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Text 3"/>
          <p:cNvSpPr/>
          <p:nvPr/>
        </p:nvSpPr>
        <p:spPr>
          <a:xfrm>
            <a:off x="594360" y="137160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6" name="Text 4"/>
          <p:cNvSpPr/>
          <p:nvPr/>
        </p:nvSpPr>
        <p:spPr>
          <a:xfrm>
            <a:off x="1051560" y="139903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AI Cost Engine</a:t>
            </a:r>
            <a:endParaRPr lang="en-US" sz="1200" dirty="0"/>
          </a:p>
        </p:txBody>
      </p:sp>
      <p:sp>
        <p:nvSpPr>
          <p:cNvPr id="7" name="Text 5"/>
          <p:cNvSpPr/>
          <p:nvPr/>
        </p:nvSpPr>
        <p:spPr>
          <a:xfrm>
            <a:off x="594360" y="185623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Calculates cheapest energy mix from grid, solar, inverter &amp; generator in real time.</a:t>
            </a:r>
            <a:endParaRPr lang="en-US" sz="1100" dirty="0"/>
          </a:p>
        </p:txBody>
      </p:sp>
      <p:sp>
        <p:nvSpPr>
          <p:cNvPr id="8" name="Shape 6"/>
          <p:cNvSpPr/>
          <p:nvPr/>
        </p:nvSpPr>
        <p:spPr>
          <a:xfrm>
            <a:off x="3246120" y="123444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9" name="Text 7"/>
          <p:cNvSpPr/>
          <p:nvPr/>
        </p:nvSpPr>
        <p:spPr>
          <a:xfrm>
            <a:off x="3383280" y="137160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10" name="Text 8"/>
          <p:cNvSpPr/>
          <p:nvPr/>
        </p:nvSpPr>
        <p:spPr>
          <a:xfrm>
            <a:off x="3840480" y="139903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Live Pricing Feeds</a:t>
            </a:r>
            <a:endParaRPr lang="en-US" sz="1200" dirty="0"/>
          </a:p>
        </p:txBody>
      </p:sp>
      <p:sp>
        <p:nvSpPr>
          <p:cNvPr id="11" name="Text 9"/>
          <p:cNvSpPr/>
          <p:nvPr/>
        </p:nvSpPr>
        <p:spPr>
          <a:xfrm>
            <a:off x="3383280" y="185623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Real-time DISCOM tariffs, diesel/petrol prices and solar rates updated continuously.</a:t>
            </a:r>
            <a:endParaRPr lang="en-US" sz="1100" dirty="0"/>
          </a:p>
        </p:txBody>
      </p:sp>
      <p:sp>
        <p:nvSpPr>
          <p:cNvPr id="12" name="Shape 10"/>
          <p:cNvSpPr/>
          <p:nvPr/>
        </p:nvSpPr>
        <p:spPr>
          <a:xfrm>
            <a:off x="6035040" y="123444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3" name="Text 11"/>
          <p:cNvSpPr/>
          <p:nvPr/>
        </p:nvSpPr>
        <p:spPr>
          <a:xfrm>
            <a:off x="6172200" y="137160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14" name="Text 12"/>
          <p:cNvSpPr/>
          <p:nvPr/>
        </p:nvSpPr>
        <p:spPr>
          <a:xfrm>
            <a:off x="6629400" y="139903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Smart Alerts</a:t>
            </a:r>
            <a:endParaRPr lang="en-US" sz="1200" dirty="0"/>
          </a:p>
        </p:txBody>
      </p:sp>
      <p:sp>
        <p:nvSpPr>
          <p:cNvPr id="15" name="Text 13"/>
          <p:cNvSpPr/>
          <p:nvPr/>
        </p:nvSpPr>
        <p:spPr>
          <a:xfrm>
            <a:off x="6172200" y="185623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Notifies users exactly when to switch energy sources based on their cost threshold.</a:t>
            </a:r>
            <a:endParaRPr lang="en-US" sz="1100" dirty="0"/>
          </a:p>
        </p:txBody>
      </p:sp>
      <p:sp>
        <p:nvSpPr>
          <p:cNvPr id="16" name="Shape 14"/>
          <p:cNvSpPr/>
          <p:nvPr/>
        </p:nvSpPr>
        <p:spPr>
          <a:xfrm>
            <a:off x="457200" y="292608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7" name="Text 15"/>
          <p:cNvSpPr/>
          <p:nvPr/>
        </p:nvSpPr>
        <p:spPr>
          <a:xfrm>
            <a:off x="594360" y="306324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18" name="Text 16"/>
          <p:cNvSpPr/>
          <p:nvPr/>
        </p:nvSpPr>
        <p:spPr>
          <a:xfrm>
            <a:off x="1051560" y="309067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Energy Dashboard</a:t>
            </a:r>
            <a:endParaRPr lang="en-US" sz="1200" dirty="0"/>
          </a:p>
        </p:txBody>
      </p:sp>
      <p:sp>
        <p:nvSpPr>
          <p:cNvPr id="19" name="Text 17"/>
          <p:cNvSpPr/>
          <p:nvPr/>
        </p:nvSpPr>
        <p:spPr>
          <a:xfrm>
            <a:off x="594360" y="354787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Monthly savings tracker, carbon impact, and spend analytics in one clean view.</a:t>
            </a:r>
            <a:endParaRPr lang="en-US" sz="1100" dirty="0"/>
          </a:p>
        </p:txBody>
      </p:sp>
      <p:sp>
        <p:nvSpPr>
          <p:cNvPr id="20" name="Shape 18"/>
          <p:cNvSpPr/>
          <p:nvPr/>
        </p:nvSpPr>
        <p:spPr>
          <a:xfrm>
            <a:off x="3246120" y="292608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1" name="Text 19"/>
          <p:cNvSpPr/>
          <p:nvPr/>
        </p:nvSpPr>
        <p:spPr>
          <a:xfrm>
            <a:off x="3383280" y="306324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22" name="Text 20"/>
          <p:cNvSpPr/>
          <p:nvPr/>
        </p:nvSpPr>
        <p:spPr>
          <a:xfrm>
            <a:off x="3840480" y="309067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Offline Mode</a:t>
            </a:r>
            <a:endParaRPr lang="en-US" sz="1200" dirty="0"/>
          </a:p>
        </p:txBody>
      </p:sp>
      <p:sp>
        <p:nvSpPr>
          <p:cNvPr id="23" name="Text 21"/>
          <p:cNvSpPr/>
          <p:nvPr/>
        </p:nvSpPr>
        <p:spPr>
          <a:xfrm>
            <a:off x="3383280" y="354787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Core features work without internet — essential for Nigerian connectivity.</a:t>
            </a:r>
            <a:endParaRPr lang="en-US" sz="1100" dirty="0"/>
          </a:p>
        </p:txBody>
      </p:sp>
      <p:sp>
        <p:nvSpPr>
          <p:cNvPr id="24" name="Shape 22"/>
          <p:cNvSpPr/>
          <p:nvPr/>
        </p:nvSpPr>
        <p:spPr>
          <a:xfrm>
            <a:off x="6035040" y="2926080"/>
            <a:ext cx="2651760" cy="15544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5" name="Text 23"/>
          <p:cNvSpPr/>
          <p:nvPr/>
        </p:nvSpPr>
        <p:spPr>
          <a:xfrm>
            <a:off x="6172200" y="3063240"/>
            <a:ext cx="457200" cy="41148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26" name="Text 24"/>
          <p:cNvSpPr/>
          <p:nvPr/>
        </p:nvSpPr>
        <p:spPr>
          <a:xfrm>
            <a:off x="6629400" y="3090672"/>
            <a:ext cx="1920240" cy="365760"/>
          </a:xfrm>
          <a:prstGeom prst="rect">
            <a:avLst/>
          </a:prstGeom>
          <a:noFill/>
          <a:ln/>
        </p:spPr>
        <p:txBody>
          <a:bodyPr wrap="square" lIns="0" tIns="0" rIns="0" bIns="0" rtlCol="0" anchor="ctr"/>
          <a:lstStyle/>
          <a:p>
            <a:pPr marL="0" indent="0" algn="l">
              <a:buNone/>
            </a:pPr>
            <a:r>
              <a:rPr lang="en-US" sz="1200" b="1" dirty="0">
                <a:solidFill>
                  <a:srgbClr val="F5C518"/>
                </a:solidFill>
                <a:latin typeface="Trebuchet MS" pitchFamily="34" charset="0"/>
                <a:ea typeface="Trebuchet MS" pitchFamily="34" charset="-122"/>
                <a:cs typeface="Trebuchet MS" pitchFamily="34" charset="-120"/>
              </a:rPr>
              <a:t>USSD / Feature Phone</a:t>
            </a:r>
            <a:endParaRPr lang="en-US" sz="1200" dirty="0"/>
          </a:p>
        </p:txBody>
      </p:sp>
      <p:sp>
        <p:nvSpPr>
          <p:cNvPr id="27" name="Text 25"/>
          <p:cNvSpPr/>
          <p:nvPr/>
        </p:nvSpPr>
        <p:spPr>
          <a:xfrm>
            <a:off x="6172200" y="3547872"/>
            <a:ext cx="2377440" cy="804672"/>
          </a:xfrm>
          <a:prstGeom prst="rect">
            <a:avLst/>
          </a:prstGeom>
          <a:noFill/>
          <a:ln/>
        </p:spPr>
        <p:txBody>
          <a:bodyPr wrap="square" lIns="0" tIns="0" rIns="0" bIns="0" rtlCol="0" anchor="ctr"/>
          <a:lstStyle/>
          <a:p>
            <a:pPr marL="0" indent="0" algn="l">
              <a:buNone/>
            </a:pPr>
            <a:r>
              <a:rPr lang="en-US" sz="1100" dirty="0">
                <a:solidFill>
                  <a:srgbClr val="A0A0A0"/>
                </a:solidFill>
              </a:rPr>
              <a:t>Works on Nokia &amp; basic phones via phone code — no smartphone needed.</a:t>
            </a:r>
            <a:endParaRPr lang="en-US" sz="11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MARKET OPPORTUNITY</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A Massive, Underserved Market Across Africa</a:t>
            </a:r>
            <a:endParaRPr lang="en-US" sz="3000" dirty="0"/>
          </a:p>
        </p:txBody>
      </p:sp>
      <p:sp>
        <p:nvSpPr>
          <p:cNvPr id="4" name="Shape 2"/>
          <p:cNvSpPr/>
          <p:nvPr/>
        </p:nvSpPr>
        <p:spPr>
          <a:xfrm>
            <a:off x="365760" y="1188720"/>
            <a:ext cx="1965960" cy="20116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Shape 3"/>
          <p:cNvSpPr/>
          <p:nvPr/>
        </p:nvSpPr>
        <p:spPr>
          <a:xfrm>
            <a:off x="365760" y="1188720"/>
            <a:ext cx="1965960" cy="64008"/>
          </a:xfrm>
          <a:prstGeom prst="rect">
            <a:avLst/>
          </a:prstGeom>
          <a:solidFill>
            <a:srgbClr val="F5C518"/>
          </a:solidFill>
          <a:ln w="12700">
            <a:solidFill>
              <a:srgbClr val="F5C518"/>
            </a:solidFill>
            <a:prstDash val="solid"/>
          </a:ln>
        </p:spPr>
        <p:txBody>
          <a:bodyPr/>
          <a:lstStyle/>
          <a:p>
            <a:endParaRPr lang="en-NG"/>
          </a:p>
        </p:txBody>
      </p:sp>
      <p:sp>
        <p:nvSpPr>
          <p:cNvPr id="6" name="Text 4"/>
          <p:cNvSpPr/>
          <p:nvPr/>
        </p:nvSpPr>
        <p:spPr>
          <a:xfrm>
            <a:off x="457200" y="1371600"/>
            <a:ext cx="1783080" cy="777240"/>
          </a:xfrm>
          <a:prstGeom prst="rect">
            <a:avLst/>
          </a:prstGeom>
          <a:noFill/>
          <a:ln/>
        </p:spPr>
        <p:txBody>
          <a:bodyPr wrap="square" lIns="0" tIns="0" rIns="0" bIns="0" rtlCol="0" anchor="ctr"/>
          <a:lstStyle/>
          <a:p>
            <a:pPr marL="0" indent="0" algn="ctr">
              <a:buNone/>
            </a:pPr>
            <a:r>
              <a:rPr lang="en-US" sz="3400" b="1" dirty="0">
                <a:solidFill>
                  <a:srgbClr val="F5C518"/>
                </a:solidFill>
                <a:latin typeface="Trebuchet MS" pitchFamily="34" charset="0"/>
                <a:ea typeface="Trebuchet MS" pitchFamily="34" charset="-122"/>
                <a:cs typeface="Trebuchet MS" pitchFamily="34" charset="-120"/>
              </a:rPr>
              <a:t>225M</a:t>
            </a:r>
            <a:endParaRPr lang="en-US" sz="3400" dirty="0"/>
          </a:p>
        </p:txBody>
      </p:sp>
      <p:sp>
        <p:nvSpPr>
          <p:cNvPr id="7" name="Text 5"/>
          <p:cNvSpPr/>
          <p:nvPr/>
        </p:nvSpPr>
        <p:spPr>
          <a:xfrm>
            <a:off x="457200" y="2240280"/>
            <a:ext cx="1783080" cy="640080"/>
          </a:xfrm>
          <a:prstGeom prst="rect">
            <a:avLst/>
          </a:prstGeom>
          <a:noFill/>
          <a:ln/>
        </p:spPr>
        <p:txBody>
          <a:bodyPr wrap="square" lIns="0" tIns="0" rIns="0" bIns="0" rtlCol="0" anchor="ctr"/>
          <a:lstStyle/>
          <a:p>
            <a:pPr marL="0" indent="0" algn="ctr">
              <a:buNone/>
            </a:pPr>
            <a:r>
              <a:rPr lang="en-US" sz="1200" dirty="0">
                <a:solidFill>
                  <a:srgbClr val="A0A0A0"/>
                </a:solidFill>
              </a:rPr>
              <a:t>Nigeria population</a:t>
            </a:r>
            <a:endParaRPr lang="en-US" sz="1200" dirty="0"/>
          </a:p>
        </p:txBody>
      </p:sp>
      <p:sp>
        <p:nvSpPr>
          <p:cNvPr id="8" name="Shape 6"/>
          <p:cNvSpPr/>
          <p:nvPr/>
        </p:nvSpPr>
        <p:spPr>
          <a:xfrm>
            <a:off x="2514600" y="1188720"/>
            <a:ext cx="1965960" cy="20116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9" name="Shape 7"/>
          <p:cNvSpPr/>
          <p:nvPr/>
        </p:nvSpPr>
        <p:spPr>
          <a:xfrm>
            <a:off x="2514600" y="1188720"/>
            <a:ext cx="1965960" cy="64008"/>
          </a:xfrm>
          <a:prstGeom prst="rect">
            <a:avLst/>
          </a:prstGeom>
          <a:solidFill>
            <a:srgbClr val="F5C518"/>
          </a:solidFill>
          <a:ln w="12700">
            <a:solidFill>
              <a:srgbClr val="F5C518"/>
            </a:solidFill>
            <a:prstDash val="solid"/>
          </a:ln>
        </p:spPr>
        <p:txBody>
          <a:bodyPr/>
          <a:lstStyle/>
          <a:p>
            <a:endParaRPr lang="en-NG"/>
          </a:p>
        </p:txBody>
      </p:sp>
      <p:sp>
        <p:nvSpPr>
          <p:cNvPr id="10" name="Text 8"/>
          <p:cNvSpPr/>
          <p:nvPr/>
        </p:nvSpPr>
        <p:spPr>
          <a:xfrm>
            <a:off x="2606040" y="1371600"/>
            <a:ext cx="1783080" cy="777240"/>
          </a:xfrm>
          <a:prstGeom prst="rect">
            <a:avLst/>
          </a:prstGeom>
          <a:noFill/>
          <a:ln/>
        </p:spPr>
        <p:txBody>
          <a:bodyPr wrap="square" lIns="0" tIns="0" rIns="0" bIns="0" rtlCol="0" anchor="ctr"/>
          <a:lstStyle/>
          <a:p>
            <a:pPr marL="0" indent="0" algn="ctr">
              <a:buNone/>
            </a:pPr>
            <a:r>
              <a:rPr lang="en-US" sz="3400" b="1" dirty="0">
                <a:solidFill>
                  <a:srgbClr val="F5C518"/>
                </a:solidFill>
                <a:latin typeface="Trebuchet MS" pitchFamily="34" charset="0"/>
                <a:ea typeface="Trebuchet MS" pitchFamily="34" charset="-122"/>
                <a:cs typeface="Trebuchet MS" pitchFamily="34" charset="-120"/>
              </a:rPr>
              <a:t>45M</a:t>
            </a:r>
            <a:endParaRPr lang="en-US" sz="3400" dirty="0"/>
          </a:p>
        </p:txBody>
      </p:sp>
      <p:sp>
        <p:nvSpPr>
          <p:cNvPr id="11" name="Text 9"/>
          <p:cNvSpPr/>
          <p:nvPr/>
        </p:nvSpPr>
        <p:spPr>
          <a:xfrm>
            <a:off x="2606040" y="2240280"/>
            <a:ext cx="1783080" cy="640080"/>
          </a:xfrm>
          <a:prstGeom prst="rect">
            <a:avLst/>
          </a:prstGeom>
          <a:noFill/>
          <a:ln/>
        </p:spPr>
        <p:txBody>
          <a:bodyPr wrap="square" lIns="0" tIns="0" rIns="0" bIns="0" rtlCol="0" anchor="ctr"/>
          <a:lstStyle/>
          <a:p>
            <a:pPr marL="0" indent="0" algn="ctr">
              <a:buNone/>
            </a:pPr>
            <a:r>
              <a:rPr lang="en-US" sz="1200" dirty="0">
                <a:solidFill>
                  <a:srgbClr val="A0A0A0"/>
                </a:solidFill>
              </a:rPr>
              <a:t>Nigerian households</a:t>
            </a:r>
            <a:endParaRPr lang="en-US" sz="1200" dirty="0"/>
          </a:p>
        </p:txBody>
      </p:sp>
      <p:sp>
        <p:nvSpPr>
          <p:cNvPr id="12" name="Shape 10"/>
          <p:cNvSpPr/>
          <p:nvPr/>
        </p:nvSpPr>
        <p:spPr>
          <a:xfrm>
            <a:off x="4663440" y="1188720"/>
            <a:ext cx="1965960" cy="20116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3" name="Shape 11"/>
          <p:cNvSpPr/>
          <p:nvPr/>
        </p:nvSpPr>
        <p:spPr>
          <a:xfrm>
            <a:off x="4663440" y="1188720"/>
            <a:ext cx="1965960" cy="64008"/>
          </a:xfrm>
          <a:prstGeom prst="rect">
            <a:avLst/>
          </a:prstGeom>
          <a:solidFill>
            <a:srgbClr val="F5C518"/>
          </a:solidFill>
          <a:ln w="12700">
            <a:solidFill>
              <a:srgbClr val="F5C518"/>
            </a:solidFill>
            <a:prstDash val="solid"/>
          </a:ln>
        </p:spPr>
        <p:txBody>
          <a:bodyPr/>
          <a:lstStyle/>
          <a:p>
            <a:endParaRPr lang="en-NG"/>
          </a:p>
        </p:txBody>
      </p:sp>
      <p:sp>
        <p:nvSpPr>
          <p:cNvPr id="14" name="Text 12"/>
          <p:cNvSpPr/>
          <p:nvPr/>
        </p:nvSpPr>
        <p:spPr>
          <a:xfrm>
            <a:off x="4754880" y="1371600"/>
            <a:ext cx="1783080" cy="777240"/>
          </a:xfrm>
          <a:prstGeom prst="rect">
            <a:avLst/>
          </a:prstGeom>
          <a:noFill/>
          <a:ln/>
        </p:spPr>
        <p:txBody>
          <a:bodyPr wrap="square" lIns="0" tIns="0" rIns="0" bIns="0" rtlCol="0" anchor="ctr"/>
          <a:lstStyle/>
          <a:p>
            <a:pPr marL="0" indent="0" algn="ctr">
              <a:buNone/>
            </a:pPr>
            <a:r>
              <a:rPr lang="en-US" sz="3400" b="1" dirty="0">
                <a:solidFill>
                  <a:srgbClr val="F5C518"/>
                </a:solidFill>
                <a:latin typeface="Trebuchet MS" pitchFamily="34" charset="0"/>
                <a:ea typeface="Trebuchet MS" pitchFamily="34" charset="-122"/>
                <a:cs typeface="Trebuchet MS" pitchFamily="34" charset="-120"/>
              </a:rPr>
              <a:t>70%</a:t>
            </a:r>
            <a:endParaRPr lang="en-US" sz="3400" dirty="0"/>
          </a:p>
        </p:txBody>
      </p:sp>
      <p:sp>
        <p:nvSpPr>
          <p:cNvPr id="15" name="Text 13"/>
          <p:cNvSpPr/>
          <p:nvPr/>
        </p:nvSpPr>
        <p:spPr>
          <a:xfrm>
            <a:off x="4754880" y="2240280"/>
            <a:ext cx="1783080" cy="640080"/>
          </a:xfrm>
          <a:prstGeom prst="rect">
            <a:avLst/>
          </a:prstGeom>
          <a:noFill/>
          <a:ln/>
        </p:spPr>
        <p:txBody>
          <a:bodyPr wrap="square" lIns="0" tIns="0" rIns="0" bIns="0" rtlCol="0" anchor="ctr"/>
          <a:lstStyle/>
          <a:p>
            <a:pPr marL="0" indent="0" algn="ctr">
              <a:buNone/>
            </a:pPr>
            <a:r>
              <a:rPr lang="en-US" sz="1200" dirty="0">
                <a:solidFill>
                  <a:srgbClr val="A0A0A0"/>
                </a:solidFill>
              </a:rPr>
              <a:t>SMEs on generator</a:t>
            </a:r>
            <a:endParaRPr lang="en-US" sz="1200" dirty="0"/>
          </a:p>
        </p:txBody>
      </p:sp>
      <p:sp>
        <p:nvSpPr>
          <p:cNvPr id="16" name="Shape 14"/>
          <p:cNvSpPr/>
          <p:nvPr/>
        </p:nvSpPr>
        <p:spPr>
          <a:xfrm>
            <a:off x="6812280" y="1188720"/>
            <a:ext cx="1965960" cy="201168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7" name="Shape 15"/>
          <p:cNvSpPr/>
          <p:nvPr/>
        </p:nvSpPr>
        <p:spPr>
          <a:xfrm>
            <a:off x="6812280" y="1188720"/>
            <a:ext cx="1965960" cy="64008"/>
          </a:xfrm>
          <a:prstGeom prst="rect">
            <a:avLst/>
          </a:prstGeom>
          <a:solidFill>
            <a:srgbClr val="F5C518"/>
          </a:solidFill>
          <a:ln w="12700">
            <a:solidFill>
              <a:srgbClr val="F5C518"/>
            </a:solidFill>
            <a:prstDash val="solid"/>
          </a:ln>
        </p:spPr>
        <p:txBody>
          <a:bodyPr/>
          <a:lstStyle/>
          <a:p>
            <a:endParaRPr lang="en-NG"/>
          </a:p>
        </p:txBody>
      </p:sp>
      <p:sp>
        <p:nvSpPr>
          <p:cNvPr id="18" name="Text 16"/>
          <p:cNvSpPr/>
          <p:nvPr/>
        </p:nvSpPr>
        <p:spPr>
          <a:xfrm>
            <a:off x="6903720" y="1371600"/>
            <a:ext cx="1783080" cy="777240"/>
          </a:xfrm>
          <a:prstGeom prst="rect">
            <a:avLst/>
          </a:prstGeom>
          <a:noFill/>
          <a:ln/>
        </p:spPr>
        <p:txBody>
          <a:bodyPr wrap="square" lIns="0" tIns="0" rIns="0" bIns="0" rtlCol="0" anchor="ctr"/>
          <a:lstStyle/>
          <a:p>
            <a:pPr marL="0" indent="0" algn="ctr">
              <a:buNone/>
            </a:pPr>
            <a:r>
              <a:rPr lang="en-US" sz="3400" b="1" dirty="0">
                <a:solidFill>
                  <a:srgbClr val="F5C518"/>
                </a:solidFill>
                <a:latin typeface="Trebuchet MS" pitchFamily="34" charset="0"/>
                <a:ea typeface="Trebuchet MS" pitchFamily="34" charset="-122"/>
                <a:cs typeface="Trebuchet MS" pitchFamily="34" charset="-120"/>
              </a:rPr>
              <a:t>$40B+</a:t>
            </a:r>
            <a:endParaRPr lang="en-US" sz="3400" dirty="0"/>
          </a:p>
        </p:txBody>
      </p:sp>
      <p:sp>
        <p:nvSpPr>
          <p:cNvPr id="19" name="Text 17"/>
          <p:cNvSpPr/>
          <p:nvPr/>
        </p:nvSpPr>
        <p:spPr>
          <a:xfrm>
            <a:off x="6903720" y="2240280"/>
            <a:ext cx="1783080" cy="640080"/>
          </a:xfrm>
          <a:prstGeom prst="rect">
            <a:avLst/>
          </a:prstGeom>
          <a:noFill/>
          <a:ln/>
        </p:spPr>
        <p:txBody>
          <a:bodyPr wrap="square" lIns="0" tIns="0" rIns="0" bIns="0" rtlCol="0" anchor="ctr"/>
          <a:lstStyle/>
          <a:p>
            <a:pPr marL="0" indent="0" algn="ctr">
              <a:buNone/>
            </a:pPr>
            <a:r>
              <a:rPr lang="en-US" sz="1200" dirty="0">
                <a:solidFill>
                  <a:srgbClr val="A0A0A0"/>
                </a:solidFill>
              </a:rPr>
              <a:t>Africa energy tech market</a:t>
            </a:r>
            <a:endParaRPr lang="en-US" sz="1200" dirty="0"/>
          </a:p>
        </p:txBody>
      </p:sp>
      <p:sp>
        <p:nvSpPr>
          <p:cNvPr id="20" name="Shape 18"/>
          <p:cNvSpPr/>
          <p:nvPr/>
        </p:nvSpPr>
        <p:spPr>
          <a:xfrm>
            <a:off x="457200" y="3429000"/>
            <a:ext cx="8229600" cy="1417320"/>
          </a:xfrm>
          <a:prstGeom prst="rect">
            <a:avLst/>
          </a:prstGeom>
          <a:solidFill>
            <a:srgbClr val="0D1120"/>
          </a:solidFill>
          <a:ln w="12700">
            <a:solidFill>
              <a:srgbClr val="F5C518"/>
            </a:solidFill>
            <a:prstDash val="solid"/>
          </a:ln>
          <a:effectLst>
            <a:outerShdw blurRad="101600" dist="38100" dir="8100000" algn="bl" rotWithShape="0">
              <a:srgbClr val="000000">
                <a:alpha val="18000"/>
              </a:srgbClr>
            </a:outerShdw>
          </a:effectLst>
        </p:spPr>
        <p:txBody>
          <a:bodyPr/>
          <a:lstStyle/>
          <a:p>
            <a:endParaRPr lang="en-NG"/>
          </a:p>
        </p:txBody>
      </p:sp>
      <p:sp>
        <p:nvSpPr>
          <p:cNvPr id="21" name="Text 19"/>
          <p:cNvSpPr/>
          <p:nvPr/>
        </p:nvSpPr>
        <p:spPr>
          <a:xfrm>
            <a:off x="685800" y="3566160"/>
            <a:ext cx="27432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Why Now?</a:t>
            </a:r>
            <a:endParaRPr lang="en-US" sz="1300" dirty="0"/>
          </a:p>
        </p:txBody>
      </p:sp>
      <p:sp>
        <p:nvSpPr>
          <p:cNvPr id="22" name="Text 20"/>
          <p:cNvSpPr/>
          <p:nvPr/>
        </p:nvSpPr>
        <p:spPr>
          <a:xfrm>
            <a:off x="685800" y="3931920"/>
            <a:ext cx="7772400" cy="777240"/>
          </a:xfrm>
          <a:prstGeom prst="rect">
            <a:avLst/>
          </a:prstGeom>
          <a:noFill/>
          <a:ln/>
        </p:spPr>
        <p:txBody>
          <a:bodyPr wrap="square" lIns="0" tIns="0" rIns="0" bIns="0" rtlCol="0" anchor="ctr"/>
          <a:lstStyle/>
          <a:p>
            <a:pPr marL="0" indent="0" algn="l">
              <a:buNone/>
            </a:pPr>
            <a:r>
              <a:rPr lang="en-US" sz="1150" dirty="0">
                <a:solidFill>
                  <a:srgbClr val="FFFFFF"/>
                </a:solidFill>
              </a:rPr>
              <a:t>Nigeria's energy crisis has persisted for decades with no intelligent software solution. Mobile penetration is at an all-time high, live fuel and DISCOM APIs are now accessible, and AI costs have dropped to near zero — the infrastructure window to build IkeWatts is open right now.</a:t>
            </a:r>
            <a:endParaRPr lang="en-US" sz="11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PRICING &amp; REVENUE MODEL</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Simple Flat Pricing. Massive Scale Potential.</a:t>
            </a:r>
            <a:endParaRPr lang="en-US" sz="3000" dirty="0"/>
          </a:p>
        </p:txBody>
      </p:sp>
      <p:sp>
        <p:nvSpPr>
          <p:cNvPr id="4" name="Shape 2"/>
          <p:cNvSpPr/>
          <p:nvPr/>
        </p:nvSpPr>
        <p:spPr>
          <a:xfrm>
            <a:off x="457200" y="1188720"/>
            <a:ext cx="3840480" cy="347472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Text 3"/>
          <p:cNvSpPr/>
          <p:nvPr/>
        </p:nvSpPr>
        <p:spPr>
          <a:xfrm>
            <a:off x="640080" y="1325880"/>
            <a:ext cx="548640" cy="45720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6" name="Text 4"/>
          <p:cNvSpPr/>
          <p:nvPr/>
        </p:nvSpPr>
        <p:spPr>
          <a:xfrm>
            <a:off x="1188720" y="1371600"/>
            <a:ext cx="2926080" cy="411480"/>
          </a:xfrm>
          <a:prstGeom prst="rect">
            <a:avLst/>
          </a:prstGeom>
          <a:noFill/>
          <a:ln/>
        </p:spPr>
        <p:txBody>
          <a:bodyPr wrap="square" lIns="0" tIns="0" rIns="0" bIns="0" rtlCol="0" anchor="ctr"/>
          <a:lstStyle/>
          <a:p>
            <a:pPr marL="0" indent="0" algn="l">
              <a:buNone/>
            </a:pPr>
            <a:r>
              <a:rPr lang="en-US" sz="1600" b="1" dirty="0">
                <a:solidFill>
                  <a:srgbClr val="FFFFFF"/>
                </a:solidFill>
                <a:latin typeface="Trebuchet MS" pitchFamily="34" charset="0"/>
                <a:ea typeface="Trebuchet MS" pitchFamily="34" charset="-122"/>
                <a:cs typeface="Trebuchet MS" pitchFamily="34" charset="-120"/>
              </a:rPr>
              <a:t>Household Plan</a:t>
            </a:r>
            <a:endParaRPr lang="en-US" sz="1600" dirty="0"/>
          </a:p>
        </p:txBody>
      </p:sp>
      <p:sp>
        <p:nvSpPr>
          <p:cNvPr id="7" name="Text 5"/>
          <p:cNvSpPr/>
          <p:nvPr/>
        </p:nvSpPr>
        <p:spPr>
          <a:xfrm>
            <a:off x="640080" y="1874520"/>
            <a:ext cx="3474720" cy="502920"/>
          </a:xfrm>
          <a:prstGeom prst="rect">
            <a:avLst/>
          </a:prstGeom>
          <a:noFill/>
          <a:ln/>
        </p:spPr>
        <p:txBody>
          <a:bodyPr wrap="square" lIns="0" tIns="0" rIns="0" bIns="0" rtlCol="0" anchor="ctr"/>
          <a:lstStyle/>
          <a:p>
            <a:pPr marL="0" indent="0" algn="l">
              <a:buNone/>
            </a:pPr>
            <a:r>
              <a:rPr lang="en-US" sz="2600" b="1" dirty="0">
                <a:solidFill>
                  <a:srgbClr val="F5C518"/>
                </a:solidFill>
                <a:latin typeface="Trebuchet MS" pitchFamily="34" charset="0"/>
                <a:ea typeface="Trebuchet MS" pitchFamily="34" charset="-122"/>
                <a:cs typeface="Trebuchet MS" pitchFamily="34" charset="-120"/>
              </a:rPr>
              <a:t>₦10,000 / month</a:t>
            </a:r>
            <a:endParaRPr lang="en-US" sz="2600" dirty="0"/>
          </a:p>
        </p:txBody>
      </p:sp>
      <p:sp>
        <p:nvSpPr>
          <p:cNvPr id="8" name="Text 6"/>
          <p:cNvSpPr/>
          <p:nvPr/>
        </p:nvSpPr>
        <p:spPr>
          <a:xfrm>
            <a:off x="640080" y="2514600"/>
            <a:ext cx="3474720" cy="310896"/>
          </a:xfrm>
          <a:prstGeom prst="rect">
            <a:avLst/>
          </a:prstGeom>
          <a:noFill/>
          <a:ln/>
        </p:spPr>
        <p:txBody>
          <a:bodyPr wrap="square" lIns="0" tIns="0" rIns="0" bIns="0" rtlCol="0" anchor="ctr"/>
          <a:lstStyle/>
          <a:p>
            <a:pPr marL="0" indent="0" algn="l">
              <a:buNone/>
            </a:pPr>
            <a:r>
              <a:rPr lang="en-US" sz="1200" dirty="0">
                <a:solidFill>
                  <a:srgbClr val="FFFFFF"/>
                </a:solidFill>
              </a:rPr>
              <a:t>✓  AI energy optimisation</a:t>
            </a:r>
            <a:endParaRPr lang="en-US" sz="1200" dirty="0"/>
          </a:p>
        </p:txBody>
      </p:sp>
      <p:sp>
        <p:nvSpPr>
          <p:cNvPr id="9" name="Text 7"/>
          <p:cNvSpPr/>
          <p:nvPr/>
        </p:nvSpPr>
        <p:spPr>
          <a:xfrm>
            <a:off x="640080" y="2862072"/>
            <a:ext cx="3474720" cy="310896"/>
          </a:xfrm>
          <a:prstGeom prst="rect">
            <a:avLst/>
          </a:prstGeom>
          <a:noFill/>
          <a:ln/>
        </p:spPr>
        <p:txBody>
          <a:bodyPr wrap="square" lIns="0" tIns="0" rIns="0" bIns="0" rtlCol="0" anchor="ctr"/>
          <a:lstStyle/>
          <a:p>
            <a:pPr marL="0" indent="0" algn="l">
              <a:buNone/>
            </a:pPr>
            <a:r>
              <a:rPr lang="en-US" sz="1200" dirty="0">
                <a:solidFill>
                  <a:srgbClr val="FFFFFF"/>
                </a:solidFill>
              </a:rPr>
              <a:t>✓  Live pricing dashboard</a:t>
            </a:r>
            <a:endParaRPr lang="en-US" sz="1200" dirty="0"/>
          </a:p>
        </p:txBody>
      </p:sp>
      <p:sp>
        <p:nvSpPr>
          <p:cNvPr id="10" name="Text 8"/>
          <p:cNvSpPr/>
          <p:nvPr/>
        </p:nvSpPr>
        <p:spPr>
          <a:xfrm>
            <a:off x="640080" y="3209544"/>
            <a:ext cx="3474720" cy="310896"/>
          </a:xfrm>
          <a:prstGeom prst="rect">
            <a:avLst/>
          </a:prstGeom>
          <a:noFill/>
          <a:ln/>
        </p:spPr>
        <p:txBody>
          <a:bodyPr wrap="square" lIns="0" tIns="0" rIns="0" bIns="0" rtlCol="0" anchor="ctr"/>
          <a:lstStyle/>
          <a:p>
            <a:pPr marL="0" indent="0" algn="l">
              <a:buNone/>
            </a:pPr>
            <a:r>
              <a:rPr lang="en-US" sz="1200" dirty="0">
                <a:solidFill>
                  <a:srgbClr val="FFFFFF"/>
                </a:solidFill>
              </a:rPr>
              <a:t>✓  Smart switching alerts</a:t>
            </a:r>
            <a:endParaRPr lang="en-US" sz="1200" dirty="0"/>
          </a:p>
        </p:txBody>
      </p:sp>
      <p:sp>
        <p:nvSpPr>
          <p:cNvPr id="11" name="Text 9"/>
          <p:cNvSpPr/>
          <p:nvPr/>
        </p:nvSpPr>
        <p:spPr>
          <a:xfrm>
            <a:off x="640080" y="3557016"/>
            <a:ext cx="3474720" cy="310896"/>
          </a:xfrm>
          <a:prstGeom prst="rect">
            <a:avLst/>
          </a:prstGeom>
          <a:noFill/>
          <a:ln/>
        </p:spPr>
        <p:txBody>
          <a:bodyPr wrap="square" lIns="0" tIns="0" rIns="0" bIns="0" rtlCol="0" anchor="ctr"/>
          <a:lstStyle/>
          <a:p>
            <a:pPr marL="0" indent="0" algn="l">
              <a:buNone/>
            </a:pPr>
            <a:r>
              <a:rPr lang="en-US" sz="1200" dirty="0">
                <a:solidFill>
                  <a:srgbClr val="FFFFFF"/>
                </a:solidFill>
              </a:rPr>
              <a:t>✓  Energy spend tracker</a:t>
            </a:r>
            <a:endParaRPr lang="en-US" sz="1200" dirty="0"/>
          </a:p>
        </p:txBody>
      </p:sp>
      <p:sp>
        <p:nvSpPr>
          <p:cNvPr id="12" name="Text 10"/>
          <p:cNvSpPr/>
          <p:nvPr/>
        </p:nvSpPr>
        <p:spPr>
          <a:xfrm>
            <a:off x="640080" y="3904488"/>
            <a:ext cx="3474720" cy="310896"/>
          </a:xfrm>
          <a:prstGeom prst="rect">
            <a:avLst/>
          </a:prstGeom>
          <a:noFill/>
          <a:ln/>
        </p:spPr>
        <p:txBody>
          <a:bodyPr wrap="square" lIns="0" tIns="0" rIns="0" bIns="0" rtlCol="0" anchor="ctr"/>
          <a:lstStyle/>
          <a:p>
            <a:pPr marL="0" indent="0" algn="l">
              <a:buNone/>
            </a:pPr>
            <a:r>
              <a:rPr lang="en-US" sz="1200" dirty="0">
                <a:solidFill>
                  <a:srgbClr val="FFFFFF"/>
                </a:solidFill>
              </a:rPr>
              <a:t>✓  USSD / phone code access</a:t>
            </a:r>
            <a:endParaRPr lang="en-US" sz="1200" dirty="0"/>
          </a:p>
        </p:txBody>
      </p:sp>
      <p:sp>
        <p:nvSpPr>
          <p:cNvPr id="13" name="Shape 11"/>
          <p:cNvSpPr/>
          <p:nvPr/>
        </p:nvSpPr>
        <p:spPr>
          <a:xfrm>
            <a:off x="4663440" y="1188720"/>
            <a:ext cx="4023360" cy="3474720"/>
          </a:xfrm>
          <a:prstGeom prst="rect">
            <a:avLst/>
          </a:prstGeom>
          <a:solidFill>
            <a:srgbClr val="F5C518"/>
          </a:solidFill>
          <a:ln w="12700">
            <a:solidFill>
              <a:srgbClr val="F5C518"/>
            </a:solidFill>
            <a:prstDash val="solid"/>
          </a:ln>
          <a:effectLst>
            <a:outerShdw blurRad="101600" dist="38100" dir="8100000" algn="bl" rotWithShape="0">
              <a:srgbClr val="000000">
                <a:alpha val="18000"/>
              </a:srgbClr>
            </a:outerShdw>
          </a:effectLst>
        </p:spPr>
        <p:txBody>
          <a:bodyPr/>
          <a:lstStyle/>
          <a:p>
            <a:endParaRPr lang="en-NG"/>
          </a:p>
        </p:txBody>
      </p:sp>
      <p:sp>
        <p:nvSpPr>
          <p:cNvPr id="14" name="Text 12"/>
          <p:cNvSpPr/>
          <p:nvPr/>
        </p:nvSpPr>
        <p:spPr>
          <a:xfrm>
            <a:off x="4846320" y="1325880"/>
            <a:ext cx="548640" cy="457200"/>
          </a:xfrm>
          <a:prstGeom prst="rect">
            <a:avLst/>
          </a:prstGeom>
          <a:noFill/>
          <a:ln/>
        </p:spPr>
        <p:txBody>
          <a:bodyPr wrap="square" lIns="0" tIns="0" rIns="0" bIns="0" rtlCol="0" anchor="ctr"/>
          <a:lstStyle/>
          <a:p>
            <a:pPr marL="0" indent="0">
              <a:buNone/>
            </a:pPr>
            <a:r>
              <a:rPr lang="en-US" sz="2200" dirty="0">
                <a:solidFill>
                  <a:srgbClr val="000000"/>
                </a:solidFill>
              </a:rPr>
              <a:t>🏢</a:t>
            </a:r>
            <a:endParaRPr lang="en-US" sz="2200" dirty="0"/>
          </a:p>
        </p:txBody>
      </p:sp>
      <p:sp>
        <p:nvSpPr>
          <p:cNvPr id="15" name="Text 13"/>
          <p:cNvSpPr/>
          <p:nvPr/>
        </p:nvSpPr>
        <p:spPr>
          <a:xfrm>
            <a:off x="5394960" y="1371600"/>
            <a:ext cx="3108960" cy="411480"/>
          </a:xfrm>
          <a:prstGeom prst="rect">
            <a:avLst/>
          </a:prstGeom>
          <a:noFill/>
          <a:ln/>
        </p:spPr>
        <p:txBody>
          <a:bodyPr wrap="square" lIns="0" tIns="0" rIns="0" bIns="0" rtlCol="0" anchor="ctr"/>
          <a:lstStyle/>
          <a:p>
            <a:pPr marL="0" indent="0" algn="l">
              <a:buNone/>
            </a:pPr>
            <a:r>
              <a:rPr lang="en-US" sz="1600" b="1" dirty="0">
                <a:solidFill>
                  <a:srgbClr val="0A0F2C"/>
                </a:solidFill>
                <a:latin typeface="Trebuchet MS" pitchFamily="34" charset="0"/>
                <a:ea typeface="Trebuchet MS" pitchFamily="34" charset="-122"/>
                <a:cs typeface="Trebuchet MS" pitchFamily="34" charset="-120"/>
              </a:rPr>
              <a:t>Business Plan</a:t>
            </a:r>
            <a:endParaRPr lang="en-US" sz="1600" dirty="0"/>
          </a:p>
        </p:txBody>
      </p:sp>
      <p:sp>
        <p:nvSpPr>
          <p:cNvPr id="16" name="Text 14"/>
          <p:cNvSpPr/>
          <p:nvPr/>
        </p:nvSpPr>
        <p:spPr>
          <a:xfrm>
            <a:off x="4846320" y="1874520"/>
            <a:ext cx="3566160" cy="502920"/>
          </a:xfrm>
          <a:prstGeom prst="rect">
            <a:avLst/>
          </a:prstGeom>
          <a:noFill/>
          <a:ln/>
        </p:spPr>
        <p:txBody>
          <a:bodyPr wrap="square" lIns="0" tIns="0" rIns="0" bIns="0" rtlCol="0" anchor="ctr"/>
          <a:lstStyle/>
          <a:p>
            <a:pPr marL="0" indent="0" algn="l">
              <a:buNone/>
            </a:pPr>
            <a:r>
              <a:rPr lang="en-US" sz="2600" b="1" dirty="0">
                <a:solidFill>
                  <a:srgbClr val="0A0F2C"/>
                </a:solidFill>
                <a:latin typeface="Trebuchet MS" pitchFamily="34" charset="0"/>
                <a:ea typeface="Trebuchet MS" pitchFamily="34" charset="-122"/>
                <a:cs typeface="Trebuchet MS" pitchFamily="34" charset="-120"/>
              </a:rPr>
              <a:t>₦10,000 / month</a:t>
            </a:r>
            <a:endParaRPr lang="en-US" sz="2600" dirty="0"/>
          </a:p>
        </p:txBody>
      </p:sp>
      <p:sp>
        <p:nvSpPr>
          <p:cNvPr id="17" name="Text 15"/>
          <p:cNvSpPr/>
          <p:nvPr/>
        </p:nvSpPr>
        <p:spPr>
          <a:xfrm>
            <a:off x="4846320" y="2514600"/>
            <a:ext cx="3566160" cy="310896"/>
          </a:xfrm>
          <a:prstGeom prst="rect">
            <a:avLst/>
          </a:prstGeom>
          <a:noFill/>
          <a:ln/>
        </p:spPr>
        <p:txBody>
          <a:bodyPr wrap="square" lIns="0" tIns="0" rIns="0" bIns="0" rtlCol="0" anchor="ctr"/>
          <a:lstStyle/>
          <a:p>
            <a:pPr marL="0" indent="0" algn="l">
              <a:buNone/>
            </a:pPr>
            <a:r>
              <a:rPr lang="en-US" sz="1200" b="1" dirty="0">
                <a:solidFill>
                  <a:srgbClr val="0A0F2C"/>
                </a:solidFill>
              </a:rPr>
              <a:t>✓  All Household features</a:t>
            </a:r>
            <a:endParaRPr lang="en-US" sz="1200" dirty="0"/>
          </a:p>
        </p:txBody>
      </p:sp>
      <p:sp>
        <p:nvSpPr>
          <p:cNvPr id="18" name="Text 16"/>
          <p:cNvSpPr/>
          <p:nvPr/>
        </p:nvSpPr>
        <p:spPr>
          <a:xfrm>
            <a:off x="4846320" y="2862072"/>
            <a:ext cx="3566160" cy="310896"/>
          </a:xfrm>
          <a:prstGeom prst="rect">
            <a:avLst/>
          </a:prstGeom>
          <a:noFill/>
          <a:ln/>
        </p:spPr>
        <p:txBody>
          <a:bodyPr wrap="square" lIns="0" tIns="0" rIns="0" bIns="0" rtlCol="0" anchor="ctr"/>
          <a:lstStyle/>
          <a:p>
            <a:pPr marL="0" indent="0" algn="l">
              <a:buNone/>
            </a:pPr>
            <a:r>
              <a:rPr lang="en-US" sz="1200" b="1" dirty="0">
                <a:solidFill>
                  <a:srgbClr val="0A0F2C"/>
                </a:solidFill>
              </a:rPr>
              <a:t>✓  Multi-source management</a:t>
            </a:r>
            <a:endParaRPr lang="en-US" sz="1200" dirty="0"/>
          </a:p>
        </p:txBody>
      </p:sp>
      <p:sp>
        <p:nvSpPr>
          <p:cNvPr id="19" name="Text 17"/>
          <p:cNvSpPr/>
          <p:nvPr/>
        </p:nvSpPr>
        <p:spPr>
          <a:xfrm>
            <a:off x="4846320" y="3209544"/>
            <a:ext cx="3566160" cy="310896"/>
          </a:xfrm>
          <a:prstGeom prst="rect">
            <a:avLst/>
          </a:prstGeom>
          <a:noFill/>
          <a:ln/>
        </p:spPr>
        <p:txBody>
          <a:bodyPr wrap="square" lIns="0" tIns="0" rIns="0" bIns="0" rtlCol="0" anchor="ctr"/>
          <a:lstStyle/>
          <a:p>
            <a:pPr marL="0" indent="0" algn="l">
              <a:buNone/>
            </a:pPr>
            <a:r>
              <a:rPr lang="en-US" sz="1200" b="1" dirty="0">
                <a:solidFill>
                  <a:srgbClr val="0A0F2C"/>
                </a:solidFill>
              </a:rPr>
              <a:t>✓  Team usage reports</a:t>
            </a:r>
            <a:endParaRPr lang="en-US" sz="1200" dirty="0"/>
          </a:p>
        </p:txBody>
      </p:sp>
      <p:sp>
        <p:nvSpPr>
          <p:cNvPr id="20" name="Text 18"/>
          <p:cNvSpPr/>
          <p:nvPr/>
        </p:nvSpPr>
        <p:spPr>
          <a:xfrm>
            <a:off x="4846320" y="3557016"/>
            <a:ext cx="3566160" cy="310896"/>
          </a:xfrm>
          <a:prstGeom prst="rect">
            <a:avLst/>
          </a:prstGeom>
          <a:noFill/>
          <a:ln/>
        </p:spPr>
        <p:txBody>
          <a:bodyPr wrap="square" lIns="0" tIns="0" rIns="0" bIns="0" rtlCol="0" anchor="ctr"/>
          <a:lstStyle/>
          <a:p>
            <a:pPr marL="0" indent="0" algn="l">
              <a:buNone/>
            </a:pPr>
            <a:r>
              <a:rPr lang="en-US" sz="1200" b="1" dirty="0">
                <a:solidFill>
                  <a:srgbClr val="0A0F2C"/>
                </a:solidFill>
              </a:rPr>
              <a:t>✓  Priority support</a:t>
            </a:r>
            <a:endParaRPr lang="en-US" sz="1200" dirty="0"/>
          </a:p>
        </p:txBody>
      </p:sp>
      <p:sp>
        <p:nvSpPr>
          <p:cNvPr id="21" name="Text 19"/>
          <p:cNvSpPr/>
          <p:nvPr/>
        </p:nvSpPr>
        <p:spPr>
          <a:xfrm>
            <a:off x="4846320" y="3904488"/>
            <a:ext cx="3566160" cy="310896"/>
          </a:xfrm>
          <a:prstGeom prst="rect">
            <a:avLst/>
          </a:prstGeom>
          <a:noFill/>
          <a:ln/>
        </p:spPr>
        <p:txBody>
          <a:bodyPr wrap="square" lIns="0" tIns="0" rIns="0" bIns="0" rtlCol="0" anchor="ctr"/>
          <a:lstStyle/>
          <a:p>
            <a:pPr marL="0" indent="0" algn="l">
              <a:buNone/>
            </a:pPr>
            <a:r>
              <a:rPr lang="en-US" sz="1200" b="1" dirty="0">
                <a:solidFill>
                  <a:srgbClr val="0A0F2C"/>
                </a:solidFill>
              </a:rPr>
              <a:t>✓  API access for smart devices</a:t>
            </a:r>
            <a:endParaRPr lang="en-US" sz="1200" dirty="0"/>
          </a:p>
        </p:txBody>
      </p:sp>
      <p:sp>
        <p:nvSpPr>
          <p:cNvPr id="22" name="Shape 20"/>
          <p:cNvSpPr/>
          <p:nvPr/>
        </p:nvSpPr>
        <p:spPr>
          <a:xfrm>
            <a:off x="457200" y="4754880"/>
            <a:ext cx="8229600" cy="320040"/>
          </a:xfrm>
          <a:prstGeom prst="rect">
            <a:avLst/>
          </a:prstGeom>
          <a:solidFill>
            <a:srgbClr val="0D1120"/>
          </a:solidFill>
          <a:ln w="12700">
            <a:solidFill>
              <a:srgbClr val="1E2340"/>
            </a:solidFill>
            <a:prstDash val="solid"/>
          </a:ln>
        </p:spPr>
        <p:txBody>
          <a:bodyPr/>
          <a:lstStyle/>
          <a:p>
            <a:endParaRPr lang="en-NG"/>
          </a:p>
        </p:txBody>
      </p:sp>
      <p:sp>
        <p:nvSpPr>
          <p:cNvPr id="23" name="Text 21"/>
          <p:cNvSpPr/>
          <p:nvPr/>
        </p:nvSpPr>
        <p:spPr>
          <a:xfrm>
            <a:off x="640080" y="4773168"/>
            <a:ext cx="8046720" cy="274320"/>
          </a:xfrm>
          <a:prstGeom prst="rect">
            <a:avLst/>
          </a:prstGeom>
          <a:noFill/>
          <a:ln/>
        </p:spPr>
        <p:txBody>
          <a:bodyPr wrap="square" lIns="0" tIns="0" rIns="0" bIns="0" rtlCol="0" anchor="ctr"/>
          <a:lstStyle/>
          <a:p>
            <a:pPr marL="0" indent="0" algn="l">
              <a:buNone/>
            </a:pPr>
            <a:r>
              <a:rPr lang="en-US" sz="1150" dirty="0">
                <a:solidFill>
                  <a:srgbClr val="F5C518"/>
                </a:solidFill>
              </a:rPr>
              <a:t>🎯  At 2.1M subscribers in 2028 → ₦21 billion/month (~$13M/month) recurring revenue</a:t>
            </a:r>
            <a:endParaRPr lang="en-US" sz="11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STRATEGIC ROADMAP</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From Build to Billion-Dollar Company in 3 Years</a:t>
            </a:r>
            <a:endParaRPr lang="en-US" sz="3000" dirty="0"/>
          </a:p>
        </p:txBody>
      </p:sp>
      <p:sp>
        <p:nvSpPr>
          <p:cNvPr id="4" name="Shape 2"/>
          <p:cNvSpPr/>
          <p:nvPr/>
        </p:nvSpPr>
        <p:spPr>
          <a:xfrm>
            <a:off x="594360" y="2029968"/>
            <a:ext cx="7955280" cy="45720"/>
          </a:xfrm>
          <a:prstGeom prst="rect">
            <a:avLst/>
          </a:prstGeom>
          <a:solidFill>
            <a:srgbClr val="1E2340"/>
          </a:solidFill>
          <a:ln w="12700">
            <a:solidFill>
              <a:srgbClr val="1E2340"/>
            </a:solidFill>
            <a:prstDash val="solid"/>
          </a:ln>
        </p:spPr>
        <p:txBody>
          <a:bodyPr/>
          <a:lstStyle/>
          <a:p>
            <a:endParaRPr lang="en-NG"/>
          </a:p>
        </p:txBody>
      </p:sp>
      <p:sp>
        <p:nvSpPr>
          <p:cNvPr id="5" name="Shape 3"/>
          <p:cNvSpPr/>
          <p:nvPr/>
        </p:nvSpPr>
        <p:spPr>
          <a:xfrm>
            <a:off x="914400" y="1828800"/>
            <a:ext cx="411480" cy="411480"/>
          </a:xfrm>
          <a:prstGeom prst="ellipse">
            <a:avLst/>
          </a:prstGeom>
          <a:solidFill>
            <a:srgbClr val="A0A0A0"/>
          </a:solidFill>
          <a:ln w="12700">
            <a:solidFill>
              <a:srgbClr val="A0A0A0"/>
            </a:solidFill>
            <a:prstDash val="solid"/>
          </a:ln>
        </p:spPr>
        <p:txBody>
          <a:bodyPr/>
          <a:lstStyle/>
          <a:p>
            <a:endParaRPr lang="en-NG"/>
          </a:p>
        </p:txBody>
      </p:sp>
      <p:sp>
        <p:nvSpPr>
          <p:cNvPr id="6" name="Text 4"/>
          <p:cNvSpPr/>
          <p:nvPr/>
        </p:nvSpPr>
        <p:spPr>
          <a:xfrm>
            <a:off x="365760" y="1188720"/>
            <a:ext cx="1554480" cy="411480"/>
          </a:xfrm>
          <a:prstGeom prst="rect">
            <a:avLst/>
          </a:prstGeom>
          <a:noFill/>
          <a:ln/>
        </p:spPr>
        <p:txBody>
          <a:bodyPr wrap="square" lIns="0" tIns="0" rIns="0" bIns="0" rtlCol="0" anchor="ctr"/>
          <a:lstStyle/>
          <a:p>
            <a:pPr marL="0" indent="0" algn="ctr">
              <a:buNone/>
            </a:pPr>
            <a:r>
              <a:rPr lang="en-US" sz="1100" b="1" dirty="0">
                <a:solidFill>
                  <a:srgbClr val="A0A0A0"/>
                </a:solidFill>
                <a:latin typeface="Trebuchet MS" pitchFamily="34" charset="0"/>
                <a:ea typeface="Trebuchet MS" pitchFamily="34" charset="-122"/>
                <a:cs typeface="Trebuchet MS" pitchFamily="34" charset="-120"/>
              </a:rPr>
              <a:t>2026</a:t>
            </a:r>
            <a:endParaRPr lang="en-US" sz="1100" dirty="0"/>
          </a:p>
        </p:txBody>
      </p:sp>
      <p:sp>
        <p:nvSpPr>
          <p:cNvPr id="7" name="Text 5"/>
          <p:cNvSpPr/>
          <p:nvPr/>
        </p:nvSpPr>
        <p:spPr>
          <a:xfrm>
            <a:off x="365760" y="1572768"/>
            <a:ext cx="1554480" cy="274320"/>
          </a:xfrm>
          <a:prstGeom prst="rect">
            <a:avLst/>
          </a:prstGeom>
          <a:noFill/>
          <a:ln/>
        </p:spPr>
        <p:txBody>
          <a:bodyPr wrap="square" lIns="0" tIns="0" rIns="0" bIns="0" rtlCol="0" anchor="ctr"/>
          <a:lstStyle/>
          <a:p>
            <a:pPr marL="0" indent="0" algn="ctr">
              <a:buNone/>
            </a:pPr>
            <a:r>
              <a:rPr lang="en-US" sz="1000" dirty="0">
                <a:solidFill>
                  <a:srgbClr val="A0A0A0"/>
                </a:solidFill>
              </a:rPr>
              <a:t>Build</a:t>
            </a:r>
            <a:endParaRPr lang="en-US" sz="1000" dirty="0"/>
          </a:p>
        </p:txBody>
      </p:sp>
      <p:sp>
        <p:nvSpPr>
          <p:cNvPr id="8" name="Shape 6"/>
          <p:cNvSpPr/>
          <p:nvPr/>
        </p:nvSpPr>
        <p:spPr>
          <a:xfrm>
            <a:off x="365760" y="2377440"/>
            <a:ext cx="1554480" cy="2423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9" name="Shape 7"/>
          <p:cNvSpPr/>
          <p:nvPr/>
        </p:nvSpPr>
        <p:spPr>
          <a:xfrm>
            <a:off x="365760" y="2377440"/>
            <a:ext cx="1554480" cy="54864"/>
          </a:xfrm>
          <a:prstGeom prst="rect">
            <a:avLst/>
          </a:prstGeom>
          <a:solidFill>
            <a:srgbClr val="A0A0A0"/>
          </a:solidFill>
          <a:ln w="12700">
            <a:solidFill>
              <a:srgbClr val="A0A0A0"/>
            </a:solidFill>
            <a:prstDash val="solid"/>
          </a:ln>
        </p:spPr>
        <p:txBody>
          <a:bodyPr/>
          <a:lstStyle/>
          <a:p>
            <a:endParaRPr lang="en-NG"/>
          </a:p>
        </p:txBody>
      </p:sp>
      <p:sp>
        <p:nvSpPr>
          <p:cNvPr id="10" name="Text 8"/>
          <p:cNvSpPr/>
          <p:nvPr/>
        </p:nvSpPr>
        <p:spPr>
          <a:xfrm>
            <a:off x="475488" y="2514600"/>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Incorporate IkeWatts</a:t>
            </a:r>
            <a:endParaRPr lang="en-US" sz="1000" dirty="0"/>
          </a:p>
        </p:txBody>
      </p:sp>
      <p:sp>
        <p:nvSpPr>
          <p:cNvPr id="11" name="Text 9"/>
          <p:cNvSpPr/>
          <p:nvPr/>
        </p:nvSpPr>
        <p:spPr>
          <a:xfrm>
            <a:off x="475488" y="3044952"/>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Hire core dev &amp; AI team</a:t>
            </a:r>
            <a:endParaRPr lang="en-US" sz="1000" dirty="0"/>
          </a:p>
        </p:txBody>
      </p:sp>
      <p:sp>
        <p:nvSpPr>
          <p:cNvPr id="12" name="Text 10"/>
          <p:cNvSpPr/>
          <p:nvPr/>
        </p:nvSpPr>
        <p:spPr>
          <a:xfrm>
            <a:off x="475488" y="3575304"/>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Secure pre-seed $150K–$300K</a:t>
            </a:r>
            <a:endParaRPr lang="en-US" sz="1000" dirty="0"/>
          </a:p>
        </p:txBody>
      </p:sp>
      <p:sp>
        <p:nvSpPr>
          <p:cNvPr id="13" name="Text 11"/>
          <p:cNvSpPr/>
          <p:nvPr/>
        </p:nvSpPr>
        <p:spPr>
          <a:xfrm>
            <a:off x="475488" y="4105656"/>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Complete app architecture</a:t>
            </a:r>
            <a:endParaRPr lang="en-US" sz="1000" dirty="0"/>
          </a:p>
        </p:txBody>
      </p:sp>
      <p:sp>
        <p:nvSpPr>
          <p:cNvPr id="14" name="Shape 12"/>
          <p:cNvSpPr/>
          <p:nvPr/>
        </p:nvSpPr>
        <p:spPr>
          <a:xfrm>
            <a:off x="2606040" y="1828800"/>
            <a:ext cx="411480" cy="411480"/>
          </a:xfrm>
          <a:prstGeom prst="ellipse">
            <a:avLst/>
          </a:prstGeom>
          <a:solidFill>
            <a:srgbClr val="5B9BD5"/>
          </a:solidFill>
          <a:ln w="12700">
            <a:solidFill>
              <a:srgbClr val="5B9BD5"/>
            </a:solidFill>
            <a:prstDash val="solid"/>
          </a:ln>
        </p:spPr>
        <p:txBody>
          <a:bodyPr/>
          <a:lstStyle/>
          <a:p>
            <a:endParaRPr lang="en-NG"/>
          </a:p>
        </p:txBody>
      </p:sp>
      <p:sp>
        <p:nvSpPr>
          <p:cNvPr id="15" name="Text 13"/>
          <p:cNvSpPr/>
          <p:nvPr/>
        </p:nvSpPr>
        <p:spPr>
          <a:xfrm>
            <a:off x="2057400" y="1188720"/>
            <a:ext cx="1554480" cy="411480"/>
          </a:xfrm>
          <a:prstGeom prst="rect">
            <a:avLst/>
          </a:prstGeom>
          <a:noFill/>
          <a:ln/>
        </p:spPr>
        <p:txBody>
          <a:bodyPr wrap="square" lIns="0" tIns="0" rIns="0" bIns="0" rtlCol="0" anchor="ctr"/>
          <a:lstStyle/>
          <a:p>
            <a:pPr marL="0" indent="0" algn="ctr">
              <a:buNone/>
            </a:pPr>
            <a:r>
              <a:rPr lang="en-US" sz="1100" b="1" dirty="0">
                <a:solidFill>
                  <a:srgbClr val="5B9BD5"/>
                </a:solidFill>
                <a:latin typeface="Trebuchet MS" pitchFamily="34" charset="0"/>
                <a:ea typeface="Trebuchet MS" pitchFamily="34" charset="-122"/>
                <a:cs typeface="Trebuchet MS" pitchFamily="34" charset="-120"/>
              </a:rPr>
              <a:t>Early 2027</a:t>
            </a:r>
            <a:endParaRPr lang="en-US" sz="1100" dirty="0"/>
          </a:p>
        </p:txBody>
      </p:sp>
      <p:sp>
        <p:nvSpPr>
          <p:cNvPr id="16" name="Text 14"/>
          <p:cNvSpPr/>
          <p:nvPr/>
        </p:nvSpPr>
        <p:spPr>
          <a:xfrm>
            <a:off x="2057400" y="1572768"/>
            <a:ext cx="1554480" cy="274320"/>
          </a:xfrm>
          <a:prstGeom prst="rect">
            <a:avLst/>
          </a:prstGeom>
          <a:noFill/>
          <a:ln/>
        </p:spPr>
        <p:txBody>
          <a:bodyPr wrap="square" lIns="0" tIns="0" rIns="0" bIns="0" rtlCol="0" anchor="ctr"/>
          <a:lstStyle/>
          <a:p>
            <a:pPr marL="0" indent="0" algn="ctr">
              <a:buNone/>
            </a:pPr>
            <a:r>
              <a:rPr lang="en-US" sz="1000" dirty="0">
                <a:solidFill>
                  <a:srgbClr val="A0A0A0"/>
                </a:solidFill>
              </a:rPr>
              <a:t>Beta</a:t>
            </a:r>
            <a:endParaRPr lang="en-US" sz="1000" dirty="0"/>
          </a:p>
        </p:txBody>
      </p:sp>
      <p:sp>
        <p:nvSpPr>
          <p:cNvPr id="17" name="Shape 15"/>
          <p:cNvSpPr/>
          <p:nvPr/>
        </p:nvSpPr>
        <p:spPr>
          <a:xfrm>
            <a:off x="2057400" y="2377440"/>
            <a:ext cx="1554480" cy="2423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8" name="Shape 16"/>
          <p:cNvSpPr/>
          <p:nvPr/>
        </p:nvSpPr>
        <p:spPr>
          <a:xfrm>
            <a:off x="2057400" y="2377440"/>
            <a:ext cx="1554480" cy="54864"/>
          </a:xfrm>
          <a:prstGeom prst="rect">
            <a:avLst/>
          </a:prstGeom>
          <a:solidFill>
            <a:srgbClr val="5B9BD5"/>
          </a:solidFill>
          <a:ln w="12700">
            <a:solidFill>
              <a:srgbClr val="5B9BD5"/>
            </a:solidFill>
            <a:prstDash val="solid"/>
          </a:ln>
        </p:spPr>
        <p:txBody>
          <a:bodyPr/>
          <a:lstStyle/>
          <a:p>
            <a:endParaRPr lang="en-NG"/>
          </a:p>
        </p:txBody>
      </p:sp>
      <p:sp>
        <p:nvSpPr>
          <p:cNvPr id="19" name="Text 17"/>
          <p:cNvSpPr/>
          <p:nvPr/>
        </p:nvSpPr>
        <p:spPr>
          <a:xfrm>
            <a:off x="2167128" y="2514600"/>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Closed beta — 500 users</a:t>
            </a:r>
            <a:endParaRPr lang="en-US" sz="1000" dirty="0"/>
          </a:p>
        </p:txBody>
      </p:sp>
      <p:sp>
        <p:nvSpPr>
          <p:cNvPr id="20" name="Text 18"/>
          <p:cNvSpPr/>
          <p:nvPr/>
        </p:nvSpPr>
        <p:spPr>
          <a:xfrm>
            <a:off x="2167128" y="3044952"/>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Integrate DISCOM &amp; fuel APIs</a:t>
            </a:r>
            <a:endParaRPr lang="en-US" sz="1000" dirty="0"/>
          </a:p>
        </p:txBody>
      </p:sp>
      <p:sp>
        <p:nvSpPr>
          <p:cNvPr id="21" name="Text 19"/>
          <p:cNvSpPr/>
          <p:nvPr/>
        </p:nvSpPr>
        <p:spPr>
          <a:xfrm>
            <a:off x="2167128" y="3575304"/>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Trial campaigns &amp; feedback</a:t>
            </a:r>
            <a:endParaRPr lang="en-US" sz="1000" dirty="0"/>
          </a:p>
        </p:txBody>
      </p:sp>
      <p:sp>
        <p:nvSpPr>
          <p:cNvPr id="22" name="Text 20"/>
          <p:cNvSpPr/>
          <p:nvPr/>
        </p:nvSpPr>
        <p:spPr>
          <a:xfrm>
            <a:off x="2167128" y="4105656"/>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Refine AI engine</a:t>
            </a:r>
            <a:endParaRPr lang="en-US" sz="1000" dirty="0"/>
          </a:p>
        </p:txBody>
      </p:sp>
      <p:sp>
        <p:nvSpPr>
          <p:cNvPr id="23" name="Shape 21"/>
          <p:cNvSpPr/>
          <p:nvPr/>
        </p:nvSpPr>
        <p:spPr>
          <a:xfrm>
            <a:off x="4297680" y="1828800"/>
            <a:ext cx="411480" cy="411480"/>
          </a:xfrm>
          <a:prstGeom prst="ellipse">
            <a:avLst/>
          </a:prstGeom>
          <a:solidFill>
            <a:srgbClr val="00C853"/>
          </a:solidFill>
          <a:ln w="12700">
            <a:solidFill>
              <a:srgbClr val="00C853"/>
            </a:solidFill>
            <a:prstDash val="solid"/>
          </a:ln>
        </p:spPr>
        <p:txBody>
          <a:bodyPr/>
          <a:lstStyle/>
          <a:p>
            <a:endParaRPr lang="en-NG"/>
          </a:p>
        </p:txBody>
      </p:sp>
      <p:sp>
        <p:nvSpPr>
          <p:cNvPr id="24" name="Text 22"/>
          <p:cNvSpPr/>
          <p:nvPr/>
        </p:nvSpPr>
        <p:spPr>
          <a:xfrm>
            <a:off x="3749040" y="1188720"/>
            <a:ext cx="1554480" cy="411480"/>
          </a:xfrm>
          <a:prstGeom prst="rect">
            <a:avLst/>
          </a:prstGeom>
          <a:noFill/>
          <a:ln/>
        </p:spPr>
        <p:txBody>
          <a:bodyPr wrap="square" lIns="0" tIns="0" rIns="0" bIns="0" rtlCol="0" anchor="ctr"/>
          <a:lstStyle/>
          <a:p>
            <a:pPr marL="0" indent="0" algn="ctr">
              <a:buNone/>
            </a:pPr>
            <a:r>
              <a:rPr lang="en-US" sz="1100" b="1" dirty="0">
                <a:solidFill>
                  <a:srgbClr val="00C853"/>
                </a:solidFill>
                <a:latin typeface="Trebuchet MS" pitchFamily="34" charset="0"/>
                <a:ea typeface="Trebuchet MS" pitchFamily="34" charset="-122"/>
                <a:cs typeface="Trebuchet MS" pitchFamily="34" charset="-120"/>
              </a:rPr>
              <a:t>June 2027</a:t>
            </a:r>
            <a:endParaRPr lang="en-US" sz="1100" dirty="0"/>
          </a:p>
        </p:txBody>
      </p:sp>
      <p:sp>
        <p:nvSpPr>
          <p:cNvPr id="25" name="Text 23"/>
          <p:cNvSpPr/>
          <p:nvPr/>
        </p:nvSpPr>
        <p:spPr>
          <a:xfrm>
            <a:off x="3749040" y="1572768"/>
            <a:ext cx="1554480" cy="274320"/>
          </a:xfrm>
          <a:prstGeom prst="rect">
            <a:avLst/>
          </a:prstGeom>
          <a:noFill/>
          <a:ln/>
        </p:spPr>
        <p:txBody>
          <a:bodyPr wrap="square" lIns="0" tIns="0" rIns="0" bIns="0" rtlCol="0" anchor="ctr"/>
          <a:lstStyle/>
          <a:p>
            <a:pPr marL="0" indent="0" algn="ctr">
              <a:buNone/>
            </a:pPr>
            <a:r>
              <a:rPr lang="en-US" sz="1000" dirty="0">
                <a:solidFill>
                  <a:srgbClr val="A0A0A0"/>
                </a:solidFill>
              </a:rPr>
              <a:t>Launch</a:t>
            </a:r>
            <a:endParaRPr lang="en-US" sz="1000" dirty="0"/>
          </a:p>
        </p:txBody>
      </p:sp>
      <p:sp>
        <p:nvSpPr>
          <p:cNvPr id="26" name="Shape 24"/>
          <p:cNvSpPr/>
          <p:nvPr/>
        </p:nvSpPr>
        <p:spPr>
          <a:xfrm>
            <a:off x="3749040" y="2377440"/>
            <a:ext cx="1554480" cy="2423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7" name="Shape 25"/>
          <p:cNvSpPr/>
          <p:nvPr/>
        </p:nvSpPr>
        <p:spPr>
          <a:xfrm>
            <a:off x="3749040" y="2377440"/>
            <a:ext cx="1554480" cy="54864"/>
          </a:xfrm>
          <a:prstGeom prst="rect">
            <a:avLst/>
          </a:prstGeom>
          <a:solidFill>
            <a:srgbClr val="00C853"/>
          </a:solidFill>
          <a:ln w="12700">
            <a:solidFill>
              <a:srgbClr val="00C853"/>
            </a:solidFill>
            <a:prstDash val="solid"/>
          </a:ln>
        </p:spPr>
        <p:txBody>
          <a:bodyPr/>
          <a:lstStyle/>
          <a:p>
            <a:endParaRPr lang="en-NG"/>
          </a:p>
        </p:txBody>
      </p:sp>
      <p:sp>
        <p:nvSpPr>
          <p:cNvPr id="28" name="Text 26"/>
          <p:cNvSpPr/>
          <p:nvPr/>
        </p:nvSpPr>
        <p:spPr>
          <a:xfrm>
            <a:off x="3858768" y="2514600"/>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Public app release</a:t>
            </a:r>
            <a:endParaRPr lang="en-US" sz="1000" dirty="0"/>
          </a:p>
        </p:txBody>
      </p:sp>
      <p:sp>
        <p:nvSpPr>
          <p:cNvPr id="29" name="Text 27"/>
          <p:cNvSpPr/>
          <p:nvPr/>
        </p:nvSpPr>
        <p:spPr>
          <a:xfrm>
            <a:off x="3858768" y="3044952"/>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Marketing &amp; PR campaign</a:t>
            </a:r>
            <a:endParaRPr lang="en-US" sz="1000" dirty="0"/>
          </a:p>
        </p:txBody>
      </p:sp>
      <p:sp>
        <p:nvSpPr>
          <p:cNvPr id="30" name="Text 28"/>
          <p:cNvSpPr/>
          <p:nvPr/>
        </p:nvSpPr>
        <p:spPr>
          <a:xfrm>
            <a:off x="3858768" y="3575304"/>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Freemium onboarding</a:t>
            </a:r>
            <a:endParaRPr lang="en-US" sz="1000" dirty="0"/>
          </a:p>
        </p:txBody>
      </p:sp>
      <p:sp>
        <p:nvSpPr>
          <p:cNvPr id="31" name="Text 29"/>
          <p:cNvSpPr/>
          <p:nvPr/>
        </p:nvSpPr>
        <p:spPr>
          <a:xfrm>
            <a:off x="3858768" y="4105656"/>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Target 50K users</a:t>
            </a:r>
            <a:endParaRPr lang="en-US" sz="1000" dirty="0"/>
          </a:p>
        </p:txBody>
      </p:sp>
      <p:sp>
        <p:nvSpPr>
          <p:cNvPr id="32" name="Shape 30"/>
          <p:cNvSpPr/>
          <p:nvPr/>
        </p:nvSpPr>
        <p:spPr>
          <a:xfrm>
            <a:off x="5989320" y="1828800"/>
            <a:ext cx="411480" cy="411480"/>
          </a:xfrm>
          <a:prstGeom prst="ellipse">
            <a:avLst/>
          </a:prstGeom>
          <a:solidFill>
            <a:srgbClr val="FF9800"/>
          </a:solidFill>
          <a:ln w="12700">
            <a:solidFill>
              <a:srgbClr val="FF9800"/>
            </a:solidFill>
            <a:prstDash val="solid"/>
          </a:ln>
        </p:spPr>
        <p:txBody>
          <a:bodyPr/>
          <a:lstStyle/>
          <a:p>
            <a:endParaRPr lang="en-NG"/>
          </a:p>
        </p:txBody>
      </p:sp>
      <p:sp>
        <p:nvSpPr>
          <p:cNvPr id="33" name="Text 31"/>
          <p:cNvSpPr/>
          <p:nvPr/>
        </p:nvSpPr>
        <p:spPr>
          <a:xfrm>
            <a:off x="5440680" y="1188720"/>
            <a:ext cx="1554480" cy="411480"/>
          </a:xfrm>
          <a:prstGeom prst="rect">
            <a:avLst/>
          </a:prstGeom>
          <a:noFill/>
          <a:ln/>
        </p:spPr>
        <p:txBody>
          <a:bodyPr wrap="square" lIns="0" tIns="0" rIns="0" bIns="0" rtlCol="0" anchor="ctr"/>
          <a:lstStyle/>
          <a:p>
            <a:pPr marL="0" indent="0" algn="ctr">
              <a:buNone/>
            </a:pPr>
            <a:r>
              <a:rPr lang="en-US" sz="1100" b="1" dirty="0">
                <a:solidFill>
                  <a:srgbClr val="FF9800"/>
                </a:solidFill>
                <a:latin typeface="Trebuchet MS" pitchFamily="34" charset="0"/>
                <a:ea typeface="Trebuchet MS" pitchFamily="34" charset="-122"/>
                <a:cs typeface="Trebuchet MS" pitchFamily="34" charset="-120"/>
              </a:rPr>
              <a:t>2028</a:t>
            </a:r>
            <a:endParaRPr lang="en-US" sz="1100" dirty="0"/>
          </a:p>
        </p:txBody>
      </p:sp>
      <p:sp>
        <p:nvSpPr>
          <p:cNvPr id="34" name="Text 32"/>
          <p:cNvSpPr/>
          <p:nvPr/>
        </p:nvSpPr>
        <p:spPr>
          <a:xfrm>
            <a:off x="5440680" y="1572768"/>
            <a:ext cx="1554480" cy="274320"/>
          </a:xfrm>
          <a:prstGeom prst="rect">
            <a:avLst/>
          </a:prstGeom>
          <a:noFill/>
          <a:ln/>
        </p:spPr>
        <p:txBody>
          <a:bodyPr wrap="square" lIns="0" tIns="0" rIns="0" bIns="0" rtlCol="0" anchor="ctr"/>
          <a:lstStyle/>
          <a:p>
            <a:pPr marL="0" indent="0" algn="ctr">
              <a:buNone/>
            </a:pPr>
            <a:r>
              <a:rPr lang="en-US" sz="1000" dirty="0">
                <a:solidFill>
                  <a:srgbClr val="A0A0A0"/>
                </a:solidFill>
              </a:rPr>
              <a:t>Scale</a:t>
            </a:r>
            <a:endParaRPr lang="en-US" sz="1000" dirty="0"/>
          </a:p>
        </p:txBody>
      </p:sp>
      <p:sp>
        <p:nvSpPr>
          <p:cNvPr id="35" name="Shape 33"/>
          <p:cNvSpPr/>
          <p:nvPr/>
        </p:nvSpPr>
        <p:spPr>
          <a:xfrm>
            <a:off x="5440680" y="2377440"/>
            <a:ext cx="1554480" cy="2423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36" name="Shape 34"/>
          <p:cNvSpPr/>
          <p:nvPr/>
        </p:nvSpPr>
        <p:spPr>
          <a:xfrm>
            <a:off x="5440680" y="2377440"/>
            <a:ext cx="1554480" cy="54864"/>
          </a:xfrm>
          <a:prstGeom prst="rect">
            <a:avLst/>
          </a:prstGeom>
          <a:solidFill>
            <a:srgbClr val="FF9800"/>
          </a:solidFill>
          <a:ln w="12700">
            <a:solidFill>
              <a:srgbClr val="FF9800"/>
            </a:solidFill>
            <a:prstDash val="solid"/>
          </a:ln>
        </p:spPr>
        <p:txBody>
          <a:bodyPr/>
          <a:lstStyle/>
          <a:p>
            <a:endParaRPr lang="en-NG"/>
          </a:p>
        </p:txBody>
      </p:sp>
      <p:sp>
        <p:nvSpPr>
          <p:cNvPr id="37" name="Text 35"/>
          <p:cNvSpPr/>
          <p:nvPr/>
        </p:nvSpPr>
        <p:spPr>
          <a:xfrm>
            <a:off x="5550408" y="2514600"/>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2.1M Nigerian subscribers</a:t>
            </a:r>
            <a:endParaRPr lang="en-US" sz="1000" dirty="0"/>
          </a:p>
        </p:txBody>
      </p:sp>
      <p:sp>
        <p:nvSpPr>
          <p:cNvPr id="38" name="Text 36"/>
          <p:cNvSpPr/>
          <p:nvPr/>
        </p:nvSpPr>
        <p:spPr>
          <a:xfrm>
            <a:off x="5550408" y="3044952"/>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USSD / Nokia access live</a:t>
            </a:r>
            <a:endParaRPr lang="en-US" sz="1000" dirty="0"/>
          </a:p>
        </p:txBody>
      </p:sp>
      <p:sp>
        <p:nvSpPr>
          <p:cNvPr id="39" name="Text 37"/>
          <p:cNvSpPr/>
          <p:nvPr/>
        </p:nvSpPr>
        <p:spPr>
          <a:xfrm>
            <a:off x="5550408" y="3575304"/>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₦21B/month revenue run-rate</a:t>
            </a:r>
            <a:endParaRPr lang="en-US" sz="1000" dirty="0"/>
          </a:p>
        </p:txBody>
      </p:sp>
      <p:sp>
        <p:nvSpPr>
          <p:cNvPr id="40" name="Text 38"/>
          <p:cNvSpPr/>
          <p:nvPr/>
        </p:nvSpPr>
        <p:spPr>
          <a:xfrm>
            <a:off x="5550408" y="4105656"/>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Raise Seed $1M–$3M</a:t>
            </a:r>
            <a:endParaRPr lang="en-US" sz="1000" dirty="0"/>
          </a:p>
        </p:txBody>
      </p:sp>
      <p:sp>
        <p:nvSpPr>
          <p:cNvPr id="41" name="Shape 39"/>
          <p:cNvSpPr/>
          <p:nvPr/>
        </p:nvSpPr>
        <p:spPr>
          <a:xfrm>
            <a:off x="7680960" y="1828800"/>
            <a:ext cx="411480" cy="411480"/>
          </a:xfrm>
          <a:prstGeom prst="ellipse">
            <a:avLst/>
          </a:prstGeom>
          <a:solidFill>
            <a:srgbClr val="F5C518"/>
          </a:solidFill>
          <a:ln w="12700">
            <a:solidFill>
              <a:srgbClr val="F5C518"/>
            </a:solidFill>
            <a:prstDash val="solid"/>
          </a:ln>
        </p:spPr>
        <p:txBody>
          <a:bodyPr/>
          <a:lstStyle/>
          <a:p>
            <a:endParaRPr lang="en-NG"/>
          </a:p>
        </p:txBody>
      </p:sp>
      <p:sp>
        <p:nvSpPr>
          <p:cNvPr id="42" name="Text 40"/>
          <p:cNvSpPr/>
          <p:nvPr/>
        </p:nvSpPr>
        <p:spPr>
          <a:xfrm>
            <a:off x="7132320" y="1188720"/>
            <a:ext cx="1554480" cy="411480"/>
          </a:xfrm>
          <a:prstGeom prst="rect">
            <a:avLst/>
          </a:prstGeom>
          <a:noFill/>
          <a:ln/>
        </p:spPr>
        <p:txBody>
          <a:bodyPr wrap="square" lIns="0" tIns="0" rIns="0" bIns="0" rtlCol="0" anchor="ctr"/>
          <a:lstStyle/>
          <a:p>
            <a:pPr marL="0" indent="0" algn="ctr">
              <a:buNone/>
            </a:pPr>
            <a:r>
              <a:rPr lang="en-US" sz="1100" b="1" dirty="0">
                <a:solidFill>
                  <a:srgbClr val="F5C518"/>
                </a:solidFill>
                <a:latin typeface="Trebuchet MS" pitchFamily="34" charset="0"/>
                <a:ea typeface="Trebuchet MS" pitchFamily="34" charset="-122"/>
                <a:cs typeface="Trebuchet MS" pitchFamily="34" charset="-120"/>
              </a:rPr>
              <a:t>2029</a:t>
            </a:r>
            <a:endParaRPr lang="en-US" sz="1100" dirty="0"/>
          </a:p>
        </p:txBody>
      </p:sp>
      <p:sp>
        <p:nvSpPr>
          <p:cNvPr id="43" name="Text 41"/>
          <p:cNvSpPr/>
          <p:nvPr/>
        </p:nvSpPr>
        <p:spPr>
          <a:xfrm>
            <a:off x="7132320" y="1572768"/>
            <a:ext cx="1554480" cy="274320"/>
          </a:xfrm>
          <a:prstGeom prst="rect">
            <a:avLst/>
          </a:prstGeom>
          <a:noFill/>
          <a:ln/>
        </p:spPr>
        <p:txBody>
          <a:bodyPr wrap="square" lIns="0" tIns="0" rIns="0" bIns="0" rtlCol="0" anchor="ctr"/>
          <a:lstStyle/>
          <a:p>
            <a:pPr marL="0" indent="0" algn="ctr">
              <a:buNone/>
            </a:pPr>
            <a:r>
              <a:rPr lang="en-US" sz="1000" dirty="0">
                <a:solidFill>
                  <a:srgbClr val="A0A0A0"/>
                </a:solidFill>
              </a:rPr>
              <a:t>Unicorn</a:t>
            </a:r>
            <a:endParaRPr lang="en-US" sz="1000" dirty="0"/>
          </a:p>
        </p:txBody>
      </p:sp>
      <p:sp>
        <p:nvSpPr>
          <p:cNvPr id="44" name="Shape 42"/>
          <p:cNvSpPr/>
          <p:nvPr/>
        </p:nvSpPr>
        <p:spPr>
          <a:xfrm>
            <a:off x="7132320" y="2377440"/>
            <a:ext cx="1554480" cy="2423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45" name="Shape 43"/>
          <p:cNvSpPr/>
          <p:nvPr/>
        </p:nvSpPr>
        <p:spPr>
          <a:xfrm>
            <a:off x="7132320" y="2377440"/>
            <a:ext cx="1554480" cy="54864"/>
          </a:xfrm>
          <a:prstGeom prst="rect">
            <a:avLst/>
          </a:prstGeom>
          <a:solidFill>
            <a:srgbClr val="F5C518"/>
          </a:solidFill>
          <a:ln w="12700">
            <a:solidFill>
              <a:srgbClr val="F5C518"/>
            </a:solidFill>
            <a:prstDash val="solid"/>
          </a:ln>
        </p:spPr>
        <p:txBody>
          <a:bodyPr/>
          <a:lstStyle/>
          <a:p>
            <a:endParaRPr lang="en-NG"/>
          </a:p>
        </p:txBody>
      </p:sp>
      <p:sp>
        <p:nvSpPr>
          <p:cNvPr id="46" name="Text 44"/>
          <p:cNvSpPr/>
          <p:nvPr/>
        </p:nvSpPr>
        <p:spPr>
          <a:xfrm>
            <a:off x="7242048" y="2514600"/>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$1B company valuation</a:t>
            </a:r>
            <a:endParaRPr lang="en-US" sz="1000" dirty="0"/>
          </a:p>
        </p:txBody>
      </p:sp>
      <p:sp>
        <p:nvSpPr>
          <p:cNvPr id="47" name="Text 45"/>
          <p:cNvSpPr/>
          <p:nvPr/>
        </p:nvSpPr>
        <p:spPr>
          <a:xfrm>
            <a:off x="7242048" y="3044952"/>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Pan-African expansion</a:t>
            </a:r>
            <a:endParaRPr lang="en-US" sz="1000" dirty="0"/>
          </a:p>
        </p:txBody>
      </p:sp>
      <p:sp>
        <p:nvSpPr>
          <p:cNvPr id="48" name="Text 46"/>
          <p:cNvSpPr/>
          <p:nvPr/>
        </p:nvSpPr>
        <p:spPr>
          <a:xfrm>
            <a:off x="7242048" y="3575304"/>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IkeWatts Enterprise tier</a:t>
            </a:r>
            <a:endParaRPr lang="en-US" sz="1000" dirty="0"/>
          </a:p>
        </p:txBody>
      </p:sp>
      <p:sp>
        <p:nvSpPr>
          <p:cNvPr id="49" name="Text 47"/>
          <p:cNvSpPr/>
          <p:nvPr/>
        </p:nvSpPr>
        <p:spPr>
          <a:xfrm>
            <a:off x="7242048" y="4105656"/>
            <a:ext cx="1371600" cy="475488"/>
          </a:xfrm>
          <a:prstGeom prst="rect">
            <a:avLst/>
          </a:prstGeom>
          <a:noFill/>
          <a:ln/>
        </p:spPr>
        <p:txBody>
          <a:bodyPr wrap="square" lIns="0" tIns="0" rIns="0" bIns="0" rtlCol="0" anchor="ctr"/>
          <a:lstStyle/>
          <a:p>
            <a:pPr marL="0" indent="0" algn="l">
              <a:buNone/>
            </a:pPr>
            <a:r>
              <a:rPr lang="en-US" sz="1000" dirty="0">
                <a:solidFill>
                  <a:srgbClr val="FFFFFF"/>
                </a:solidFill>
              </a:rPr>
              <a:t>• B2G utility contracts</a:t>
            </a:r>
            <a:endParaRPr lang="en-US" sz="1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COMPETITIVE ADVANTAGE</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Why IkeWatts Wins</a:t>
            </a:r>
            <a:endParaRPr lang="en-US" sz="3000" dirty="0"/>
          </a:p>
        </p:txBody>
      </p:sp>
      <p:sp>
        <p:nvSpPr>
          <p:cNvPr id="4" name="Shape 2"/>
          <p:cNvSpPr/>
          <p:nvPr/>
        </p:nvSpPr>
        <p:spPr>
          <a:xfrm>
            <a:off x="457200" y="1188720"/>
            <a:ext cx="8229600" cy="694944"/>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Shape 3"/>
          <p:cNvSpPr/>
          <p:nvPr/>
        </p:nvSpPr>
        <p:spPr>
          <a:xfrm>
            <a:off x="457200" y="1261872"/>
            <a:ext cx="54864" cy="548640"/>
          </a:xfrm>
          <a:prstGeom prst="rect">
            <a:avLst/>
          </a:prstGeom>
          <a:solidFill>
            <a:srgbClr val="F5C518"/>
          </a:solidFill>
          <a:ln w="12700">
            <a:solidFill>
              <a:srgbClr val="F5C518"/>
            </a:solidFill>
            <a:prstDash val="solid"/>
          </a:ln>
        </p:spPr>
        <p:txBody>
          <a:bodyPr/>
          <a:lstStyle/>
          <a:p>
            <a:endParaRPr lang="en-NG"/>
          </a:p>
        </p:txBody>
      </p:sp>
      <p:sp>
        <p:nvSpPr>
          <p:cNvPr id="6" name="Text 4"/>
          <p:cNvSpPr/>
          <p:nvPr/>
        </p:nvSpPr>
        <p:spPr>
          <a:xfrm>
            <a:off x="640080" y="1280160"/>
            <a:ext cx="502920" cy="45720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7" name="Text 5"/>
          <p:cNvSpPr/>
          <p:nvPr/>
        </p:nvSpPr>
        <p:spPr>
          <a:xfrm>
            <a:off x="1234440" y="1280160"/>
            <a:ext cx="22860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Nigeria-First Design</a:t>
            </a:r>
            <a:endParaRPr lang="en-US" sz="1300" dirty="0"/>
          </a:p>
        </p:txBody>
      </p:sp>
      <p:sp>
        <p:nvSpPr>
          <p:cNvPr id="8" name="Text 6"/>
          <p:cNvSpPr/>
          <p:nvPr/>
        </p:nvSpPr>
        <p:spPr>
          <a:xfrm>
            <a:off x="3566160" y="1280160"/>
            <a:ext cx="5394960" cy="530352"/>
          </a:xfrm>
          <a:prstGeom prst="rect">
            <a:avLst/>
          </a:prstGeom>
          <a:noFill/>
          <a:ln/>
        </p:spPr>
        <p:txBody>
          <a:bodyPr wrap="square" lIns="0" tIns="0" rIns="0" bIns="0" rtlCol="0" anchor="ctr"/>
          <a:lstStyle/>
          <a:p>
            <a:pPr marL="0" indent="0" algn="l">
              <a:buNone/>
            </a:pPr>
            <a:r>
              <a:rPr lang="en-US" sz="1150" dirty="0">
                <a:solidFill>
                  <a:srgbClr val="A0A0A0"/>
                </a:solidFill>
              </a:rPr>
              <a:t>Every algorithm, price feed, and UX decision built specifically for the Nigerian and African energy reality — not adapted from a Western product.</a:t>
            </a:r>
            <a:endParaRPr lang="en-US" sz="1150" dirty="0"/>
          </a:p>
        </p:txBody>
      </p:sp>
      <p:sp>
        <p:nvSpPr>
          <p:cNvPr id="9" name="Shape 7"/>
          <p:cNvSpPr/>
          <p:nvPr/>
        </p:nvSpPr>
        <p:spPr>
          <a:xfrm>
            <a:off x="457200" y="1956816"/>
            <a:ext cx="8229600" cy="694944"/>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0" name="Shape 8"/>
          <p:cNvSpPr/>
          <p:nvPr/>
        </p:nvSpPr>
        <p:spPr>
          <a:xfrm>
            <a:off x="457200" y="2029968"/>
            <a:ext cx="54864" cy="548640"/>
          </a:xfrm>
          <a:prstGeom prst="rect">
            <a:avLst/>
          </a:prstGeom>
          <a:solidFill>
            <a:srgbClr val="F5C518"/>
          </a:solidFill>
          <a:ln w="12700">
            <a:solidFill>
              <a:srgbClr val="F5C518"/>
            </a:solidFill>
            <a:prstDash val="solid"/>
          </a:ln>
        </p:spPr>
        <p:txBody>
          <a:bodyPr/>
          <a:lstStyle/>
          <a:p>
            <a:endParaRPr lang="en-NG"/>
          </a:p>
        </p:txBody>
      </p:sp>
      <p:sp>
        <p:nvSpPr>
          <p:cNvPr id="11" name="Text 9"/>
          <p:cNvSpPr/>
          <p:nvPr/>
        </p:nvSpPr>
        <p:spPr>
          <a:xfrm>
            <a:off x="640080" y="2048256"/>
            <a:ext cx="502920" cy="45720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12" name="Text 10"/>
          <p:cNvSpPr/>
          <p:nvPr/>
        </p:nvSpPr>
        <p:spPr>
          <a:xfrm>
            <a:off x="1234440" y="2048256"/>
            <a:ext cx="22860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AI-Native from Day 1</a:t>
            </a:r>
            <a:endParaRPr lang="en-US" sz="1300" dirty="0"/>
          </a:p>
        </p:txBody>
      </p:sp>
      <p:sp>
        <p:nvSpPr>
          <p:cNvPr id="13" name="Text 11"/>
          <p:cNvSpPr/>
          <p:nvPr/>
        </p:nvSpPr>
        <p:spPr>
          <a:xfrm>
            <a:off x="3566160" y="2048256"/>
            <a:ext cx="5394960" cy="530352"/>
          </a:xfrm>
          <a:prstGeom prst="rect">
            <a:avLst/>
          </a:prstGeom>
          <a:noFill/>
          <a:ln/>
        </p:spPr>
        <p:txBody>
          <a:bodyPr wrap="square" lIns="0" tIns="0" rIns="0" bIns="0" rtlCol="0" anchor="ctr"/>
          <a:lstStyle/>
          <a:p>
            <a:pPr marL="0" indent="0" algn="l">
              <a:buNone/>
            </a:pPr>
            <a:r>
              <a:rPr lang="en-US" sz="1150" dirty="0">
                <a:solidFill>
                  <a:srgbClr val="A0A0A0"/>
                </a:solidFill>
              </a:rPr>
              <a:t>Not a basic calculator — a learning system that adapts to each user's energy profile, cost patterns, and available resources over time.</a:t>
            </a:r>
            <a:endParaRPr lang="en-US" sz="1150" dirty="0"/>
          </a:p>
        </p:txBody>
      </p:sp>
      <p:sp>
        <p:nvSpPr>
          <p:cNvPr id="14" name="Shape 12"/>
          <p:cNvSpPr/>
          <p:nvPr/>
        </p:nvSpPr>
        <p:spPr>
          <a:xfrm>
            <a:off x="457200" y="2724912"/>
            <a:ext cx="8229600" cy="694944"/>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5" name="Shape 13"/>
          <p:cNvSpPr/>
          <p:nvPr/>
        </p:nvSpPr>
        <p:spPr>
          <a:xfrm>
            <a:off x="457200" y="2798064"/>
            <a:ext cx="54864" cy="548640"/>
          </a:xfrm>
          <a:prstGeom prst="rect">
            <a:avLst/>
          </a:prstGeom>
          <a:solidFill>
            <a:srgbClr val="F5C518"/>
          </a:solidFill>
          <a:ln w="12700">
            <a:solidFill>
              <a:srgbClr val="F5C518"/>
            </a:solidFill>
            <a:prstDash val="solid"/>
          </a:ln>
        </p:spPr>
        <p:txBody>
          <a:bodyPr/>
          <a:lstStyle/>
          <a:p>
            <a:endParaRPr lang="en-NG"/>
          </a:p>
        </p:txBody>
      </p:sp>
      <p:sp>
        <p:nvSpPr>
          <p:cNvPr id="16" name="Text 14"/>
          <p:cNvSpPr/>
          <p:nvPr/>
        </p:nvSpPr>
        <p:spPr>
          <a:xfrm>
            <a:off x="640080" y="2816352"/>
            <a:ext cx="502920" cy="45720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17" name="Text 15"/>
          <p:cNvSpPr/>
          <p:nvPr/>
        </p:nvSpPr>
        <p:spPr>
          <a:xfrm>
            <a:off x="1234440" y="2816352"/>
            <a:ext cx="22860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Radical Accessibility</a:t>
            </a:r>
            <a:endParaRPr lang="en-US" sz="1300" dirty="0"/>
          </a:p>
        </p:txBody>
      </p:sp>
      <p:sp>
        <p:nvSpPr>
          <p:cNvPr id="18" name="Text 16"/>
          <p:cNvSpPr/>
          <p:nvPr/>
        </p:nvSpPr>
        <p:spPr>
          <a:xfrm>
            <a:off x="3566160" y="2816352"/>
            <a:ext cx="5394960" cy="530352"/>
          </a:xfrm>
          <a:prstGeom prst="rect">
            <a:avLst/>
          </a:prstGeom>
          <a:noFill/>
          <a:ln/>
        </p:spPr>
        <p:txBody>
          <a:bodyPr wrap="square" lIns="0" tIns="0" rIns="0" bIns="0" rtlCol="0" anchor="ctr"/>
          <a:lstStyle/>
          <a:p>
            <a:pPr marL="0" indent="0" algn="l">
              <a:buNone/>
            </a:pPr>
            <a:r>
              <a:rPr lang="en-US" sz="1150" dirty="0">
                <a:solidFill>
                  <a:srgbClr val="A0A0A0"/>
                </a:solidFill>
              </a:rPr>
              <a:t>Works on ₦5,000 Nokia feature phones via USSD — designed for all Nigerians, not just smartphone users. Zero exclusion.</a:t>
            </a:r>
            <a:endParaRPr lang="en-US" sz="1150" dirty="0"/>
          </a:p>
        </p:txBody>
      </p:sp>
      <p:sp>
        <p:nvSpPr>
          <p:cNvPr id="19" name="Shape 17"/>
          <p:cNvSpPr/>
          <p:nvPr/>
        </p:nvSpPr>
        <p:spPr>
          <a:xfrm>
            <a:off x="457200" y="3493008"/>
            <a:ext cx="8229600" cy="694944"/>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0" name="Shape 18"/>
          <p:cNvSpPr/>
          <p:nvPr/>
        </p:nvSpPr>
        <p:spPr>
          <a:xfrm>
            <a:off x="457200" y="3566160"/>
            <a:ext cx="54864" cy="548640"/>
          </a:xfrm>
          <a:prstGeom prst="rect">
            <a:avLst/>
          </a:prstGeom>
          <a:solidFill>
            <a:srgbClr val="F5C518"/>
          </a:solidFill>
          <a:ln w="12700">
            <a:solidFill>
              <a:srgbClr val="F5C518"/>
            </a:solidFill>
            <a:prstDash val="solid"/>
          </a:ln>
        </p:spPr>
        <p:txBody>
          <a:bodyPr/>
          <a:lstStyle/>
          <a:p>
            <a:endParaRPr lang="en-NG"/>
          </a:p>
        </p:txBody>
      </p:sp>
      <p:sp>
        <p:nvSpPr>
          <p:cNvPr id="21" name="Text 19"/>
          <p:cNvSpPr/>
          <p:nvPr/>
        </p:nvSpPr>
        <p:spPr>
          <a:xfrm>
            <a:off x="640080" y="3584448"/>
            <a:ext cx="502920" cy="45720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22" name="Text 20"/>
          <p:cNvSpPr/>
          <p:nvPr/>
        </p:nvSpPr>
        <p:spPr>
          <a:xfrm>
            <a:off x="1234440" y="3584448"/>
            <a:ext cx="22860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Real-Time Intelligence</a:t>
            </a:r>
            <a:endParaRPr lang="en-US" sz="1300" dirty="0"/>
          </a:p>
        </p:txBody>
      </p:sp>
      <p:sp>
        <p:nvSpPr>
          <p:cNvPr id="23" name="Text 21"/>
          <p:cNvSpPr/>
          <p:nvPr/>
        </p:nvSpPr>
        <p:spPr>
          <a:xfrm>
            <a:off x="3566160" y="3584448"/>
            <a:ext cx="5394960" cy="530352"/>
          </a:xfrm>
          <a:prstGeom prst="rect">
            <a:avLst/>
          </a:prstGeom>
          <a:noFill/>
          <a:ln/>
        </p:spPr>
        <p:txBody>
          <a:bodyPr wrap="square" lIns="0" tIns="0" rIns="0" bIns="0" rtlCol="0" anchor="ctr"/>
          <a:lstStyle/>
          <a:p>
            <a:pPr marL="0" indent="0" algn="l">
              <a:buNone/>
            </a:pPr>
            <a:r>
              <a:rPr lang="en-US" sz="1150" dirty="0">
                <a:solidFill>
                  <a:srgbClr val="A0A0A0"/>
                </a:solidFill>
              </a:rPr>
              <a:t>Live data from filling stations and DISCOMs means recommendations are always current — never based on last week's fuel price.</a:t>
            </a:r>
            <a:endParaRPr lang="en-US" sz="1150" dirty="0"/>
          </a:p>
        </p:txBody>
      </p:sp>
      <p:sp>
        <p:nvSpPr>
          <p:cNvPr id="24" name="Shape 22"/>
          <p:cNvSpPr/>
          <p:nvPr/>
        </p:nvSpPr>
        <p:spPr>
          <a:xfrm>
            <a:off x="457200" y="4261104"/>
            <a:ext cx="8229600" cy="694944"/>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5" name="Shape 23"/>
          <p:cNvSpPr/>
          <p:nvPr/>
        </p:nvSpPr>
        <p:spPr>
          <a:xfrm>
            <a:off x="457200" y="4334256"/>
            <a:ext cx="54864" cy="548640"/>
          </a:xfrm>
          <a:prstGeom prst="rect">
            <a:avLst/>
          </a:prstGeom>
          <a:solidFill>
            <a:srgbClr val="F5C518"/>
          </a:solidFill>
          <a:ln w="12700">
            <a:solidFill>
              <a:srgbClr val="F5C518"/>
            </a:solidFill>
            <a:prstDash val="solid"/>
          </a:ln>
        </p:spPr>
        <p:txBody>
          <a:bodyPr/>
          <a:lstStyle/>
          <a:p>
            <a:endParaRPr lang="en-NG"/>
          </a:p>
        </p:txBody>
      </p:sp>
      <p:sp>
        <p:nvSpPr>
          <p:cNvPr id="26" name="Text 24"/>
          <p:cNvSpPr/>
          <p:nvPr/>
        </p:nvSpPr>
        <p:spPr>
          <a:xfrm>
            <a:off x="640080" y="4352544"/>
            <a:ext cx="502920" cy="457200"/>
          </a:xfrm>
          <a:prstGeom prst="rect">
            <a:avLst/>
          </a:prstGeom>
          <a:noFill/>
          <a:ln/>
        </p:spPr>
        <p:txBody>
          <a:bodyPr wrap="square" lIns="0" tIns="0" rIns="0" bIns="0" rtlCol="0" anchor="ctr"/>
          <a:lstStyle/>
          <a:p>
            <a:pPr marL="0" indent="0" algn="l">
              <a:buNone/>
            </a:pPr>
            <a:r>
              <a:rPr lang="en-US" sz="2000" dirty="0">
                <a:solidFill>
                  <a:srgbClr val="000000"/>
                </a:solidFill>
              </a:rPr>
              <a:t>🌱</a:t>
            </a:r>
            <a:endParaRPr lang="en-US" sz="2000" dirty="0"/>
          </a:p>
        </p:txBody>
      </p:sp>
      <p:sp>
        <p:nvSpPr>
          <p:cNvPr id="27" name="Text 25"/>
          <p:cNvSpPr/>
          <p:nvPr/>
        </p:nvSpPr>
        <p:spPr>
          <a:xfrm>
            <a:off x="1234440" y="4352544"/>
            <a:ext cx="228600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Pan-African Mission</a:t>
            </a:r>
            <a:endParaRPr lang="en-US" sz="1300" dirty="0"/>
          </a:p>
        </p:txBody>
      </p:sp>
      <p:sp>
        <p:nvSpPr>
          <p:cNvPr id="28" name="Text 26"/>
          <p:cNvSpPr/>
          <p:nvPr/>
        </p:nvSpPr>
        <p:spPr>
          <a:xfrm>
            <a:off x="3566160" y="4352544"/>
            <a:ext cx="5394960" cy="530352"/>
          </a:xfrm>
          <a:prstGeom prst="rect">
            <a:avLst/>
          </a:prstGeom>
          <a:noFill/>
          <a:ln/>
        </p:spPr>
        <p:txBody>
          <a:bodyPr wrap="square" lIns="0" tIns="0" rIns="0" bIns="0" rtlCol="0" anchor="ctr"/>
          <a:lstStyle/>
          <a:p>
            <a:pPr marL="0" indent="0" algn="l">
              <a:buNone/>
            </a:pPr>
            <a:r>
              <a:rPr lang="en-US" sz="1150" dirty="0">
                <a:solidFill>
                  <a:srgbClr val="A0A0A0"/>
                </a:solidFill>
              </a:rPr>
              <a:t>Built by Pan-Africans for Africa. A homegrown solution with deep continental commitment — not foreign capital extracting value.</a:t>
            </a:r>
            <a:endParaRPr lang="en-US" sz="11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2029 VISION</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Unicorn &amp; Pan-African Expansion</a:t>
            </a:r>
            <a:endParaRPr lang="en-US" sz="3000" dirty="0"/>
          </a:p>
        </p:txBody>
      </p:sp>
      <p:sp>
        <p:nvSpPr>
          <p:cNvPr id="4" name="Shape 2"/>
          <p:cNvSpPr/>
          <p:nvPr/>
        </p:nvSpPr>
        <p:spPr>
          <a:xfrm>
            <a:off x="457200" y="1188720"/>
            <a:ext cx="2560320" cy="3566160"/>
          </a:xfrm>
          <a:prstGeom prst="rect">
            <a:avLst/>
          </a:prstGeom>
          <a:solidFill>
            <a:srgbClr val="F5C518"/>
          </a:solidFill>
          <a:ln w="12700">
            <a:solidFill>
              <a:srgbClr val="F5C518"/>
            </a:solidFill>
            <a:prstDash val="solid"/>
          </a:ln>
          <a:effectLst>
            <a:outerShdw blurRad="101600" dist="38100" dir="8100000" algn="bl" rotWithShape="0">
              <a:srgbClr val="000000">
                <a:alpha val="18000"/>
              </a:srgbClr>
            </a:outerShdw>
          </a:effectLst>
        </p:spPr>
        <p:txBody>
          <a:bodyPr/>
          <a:lstStyle/>
          <a:p>
            <a:endParaRPr lang="en-NG"/>
          </a:p>
        </p:txBody>
      </p:sp>
      <p:sp>
        <p:nvSpPr>
          <p:cNvPr id="5" name="Text 3"/>
          <p:cNvSpPr/>
          <p:nvPr/>
        </p:nvSpPr>
        <p:spPr>
          <a:xfrm>
            <a:off x="457200" y="1737360"/>
            <a:ext cx="2560320" cy="1005840"/>
          </a:xfrm>
          <a:prstGeom prst="rect">
            <a:avLst/>
          </a:prstGeom>
          <a:noFill/>
          <a:ln/>
        </p:spPr>
        <p:txBody>
          <a:bodyPr wrap="square" lIns="0" tIns="0" rIns="0" bIns="0" rtlCol="0" anchor="ctr"/>
          <a:lstStyle/>
          <a:p>
            <a:pPr marL="0" indent="0" algn="ctr">
              <a:buNone/>
            </a:pPr>
            <a:r>
              <a:rPr lang="en-US" sz="5200" b="1" dirty="0">
                <a:solidFill>
                  <a:srgbClr val="0A0F2C"/>
                </a:solidFill>
                <a:latin typeface="Trebuchet MS" pitchFamily="34" charset="0"/>
                <a:ea typeface="Trebuchet MS" pitchFamily="34" charset="-122"/>
                <a:cs typeface="Trebuchet MS" pitchFamily="34" charset="-120"/>
              </a:rPr>
              <a:t>$1B</a:t>
            </a:r>
            <a:endParaRPr lang="en-US" sz="5200" dirty="0"/>
          </a:p>
        </p:txBody>
      </p:sp>
      <p:sp>
        <p:nvSpPr>
          <p:cNvPr id="6" name="Text 4"/>
          <p:cNvSpPr/>
          <p:nvPr/>
        </p:nvSpPr>
        <p:spPr>
          <a:xfrm>
            <a:off x="457200" y="2834640"/>
            <a:ext cx="2560320" cy="594360"/>
          </a:xfrm>
          <a:prstGeom prst="rect">
            <a:avLst/>
          </a:prstGeom>
          <a:noFill/>
          <a:ln/>
        </p:spPr>
        <p:txBody>
          <a:bodyPr wrap="square" lIns="0" tIns="0" rIns="0" bIns="0" rtlCol="0" anchor="ctr"/>
          <a:lstStyle/>
          <a:p>
            <a:pPr marL="0" indent="0" algn="ctr">
              <a:buNone/>
            </a:pPr>
            <a:r>
              <a:rPr lang="en-US" sz="1400" b="1" dirty="0">
                <a:solidFill>
                  <a:srgbClr val="0A0F2C"/>
                </a:solidFill>
              </a:rPr>
              <a:t>Target</a:t>
            </a:r>
            <a:endParaRPr lang="en-US" sz="1400" dirty="0"/>
          </a:p>
          <a:p>
            <a:pPr marL="0" indent="0" algn="ctr">
              <a:buNone/>
            </a:pPr>
            <a:r>
              <a:rPr lang="en-US" sz="1400" b="1" dirty="0">
                <a:solidFill>
                  <a:srgbClr val="0A0F2C"/>
                </a:solidFill>
              </a:rPr>
              <a:t>Valuation</a:t>
            </a:r>
            <a:endParaRPr lang="en-US" sz="1400" dirty="0"/>
          </a:p>
        </p:txBody>
      </p:sp>
      <p:sp>
        <p:nvSpPr>
          <p:cNvPr id="7" name="Text 5"/>
          <p:cNvSpPr/>
          <p:nvPr/>
        </p:nvSpPr>
        <p:spPr>
          <a:xfrm>
            <a:off x="502920" y="3520440"/>
            <a:ext cx="2468880" cy="822960"/>
          </a:xfrm>
          <a:prstGeom prst="rect">
            <a:avLst/>
          </a:prstGeom>
          <a:noFill/>
          <a:ln/>
        </p:spPr>
        <p:txBody>
          <a:bodyPr wrap="square" lIns="0" tIns="0" rIns="0" bIns="0" rtlCol="0" anchor="ctr"/>
          <a:lstStyle/>
          <a:p>
            <a:pPr marL="0" indent="0" algn="ctr">
              <a:buNone/>
            </a:pPr>
            <a:r>
              <a:rPr lang="en-US" sz="1100" dirty="0">
                <a:solidFill>
                  <a:srgbClr val="0A0F2C"/>
                </a:solidFill>
              </a:rPr>
              <a:t>Path: 10M monthly</a:t>
            </a:r>
            <a:endParaRPr lang="en-US" sz="1100" dirty="0"/>
          </a:p>
          <a:p>
            <a:pPr marL="0" indent="0" algn="ctr">
              <a:buNone/>
            </a:pPr>
            <a:r>
              <a:rPr lang="en-US" sz="1100" dirty="0">
                <a:solidFill>
                  <a:srgbClr val="0A0F2C"/>
                </a:solidFill>
              </a:rPr>
              <a:t>subscribers across Africa</a:t>
            </a:r>
            <a:endParaRPr lang="en-US" sz="1100" dirty="0"/>
          </a:p>
        </p:txBody>
      </p:sp>
      <p:sp>
        <p:nvSpPr>
          <p:cNvPr id="8" name="Shape 6"/>
          <p:cNvSpPr/>
          <p:nvPr/>
        </p:nvSpPr>
        <p:spPr>
          <a:xfrm>
            <a:off x="3291840" y="1188720"/>
            <a:ext cx="5394960" cy="804672"/>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9" name="Text 7"/>
          <p:cNvSpPr/>
          <p:nvPr/>
        </p:nvSpPr>
        <p:spPr>
          <a:xfrm>
            <a:off x="3429000" y="1298448"/>
            <a:ext cx="502920" cy="50292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10" name="Text 8"/>
          <p:cNvSpPr/>
          <p:nvPr/>
        </p:nvSpPr>
        <p:spPr>
          <a:xfrm>
            <a:off x="3977640" y="1298448"/>
            <a:ext cx="164592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Ghana</a:t>
            </a:r>
            <a:endParaRPr lang="en-US" sz="1300" dirty="0"/>
          </a:p>
        </p:txBody>
      </p:sp>
      <p:sp>
        <p:nvSpPr>
          <p:cNvPr id="11" name="Text 9"/>
          <p:cNvSpPr/>
          <p:nvPr/>
        </p:nvSpPr>
        <p:spPr>
          <a:xfrm>
            <a:off x="3977640" y="1627632"/>
            <a:ext cx="4572000" cy="274320"/>
          </a:xfrm>
          <a:prstGeom prst="rect">
            <a:avLst/>
          </a:prstGeom>
          <a:noFill/>
          <a:ln/>
        </p:spPr>
        <p:txBody>
          <a:bodyPr wrap="square" lIns="0" tIns="0" rIns="0" bIns="0" rtlCol="0" anchor="ctr"/>
          <a:lstStyle/>
          <a:p>
            <a:pPr marL="0" indent="0" algn="l">
              <a:buNone/>
            </a:pPr>
            <a:r>
              <a:rPr lang="en-US" sz="1100" dirty="0">
                <a:solidFill>
                  <a:srgbClr val="A0A0A0"/>
                </a:solidFill>
              </a:rPr>
              <a:t>Similar grid instability; large urban SME base</a:t>
            </a:r>
            <a:endParaRPr lang="en-US" sz="1100" dirty="0"/>
          </a:p>
        </p:txBody>
      </p:sp>
      <p:sp>
        <p:nvSpPr>
          <p:cNvPr id="12" name="Shape 10"/>
          <p:cNvSpPr/>
          <p:nvPr/>
        </p:nvSpPr>
        <p:spPr>
          <a:xfrm>
            <a:off x="3291840" y="2084832"/>
            <a:ext cx="5394960" cy="804672"/>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3" name="Text 11"/>
          <p:cNvSpPr/>
          <p:nvPr/>
        </p:nvSpPr>
        <p:spPr>
          <a:xfrm>
            <a:off x="3429000" y="2194560"/>
            <a:ext cx="502920" cy="50292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14" name="Text 12"/>
          <p:cNvSpPr/>
          <p:nvPr/>
        </p:nvSpPr>
        <p:spPr>
          <a:xfrm>
            <a:off x="3977640" y="2194560"/>
            <a:ext cx="164592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Kenya</a:t>
            </a:r>
            <a:endParaRPr lang="en-US" sz="1300" dirty="0"/>
          </a:p>
        </p:txBody>
      </p:sp>
      <p:sp>
        <p:nvSpPr>
          <p:cNvPr id="15" name="Text 13"/>
          <p:cNvSpPr/>
          <p:nvPr/>
        </p:nvSpPr>
        <p:spPr>
          <a:xfrm>
            <a:off x="3977640" y="2523744"/>
            <a:ext cx="4572000" cy="274320"/>
          </a:xfrm>
          <a:prstGeom prst="rect">
            <a:avLst/>
          </a:prstGeom>
          <a:noFill/>
          <a:ln/>
        </p:spPr>
        <p:txBody>
          <a:bodyPr wrap="square" lIns="0" tIns="0" rIns="0" bIns="0" rtlCol="0" anchor="ctr"/>
          <a:lstStyle/>
          <a:p>
            <a:pPr marL="0" indent="0" algn="l">
              <a:buNone/>
            </a:pPr>
            <a:r>
              <a:rPr lang="en-US" sz="1100" dirty="0">
                <a:solidFill>
                  <a:srgbClr val="A0A0A0"/>
                </a:solidFill>
              </a:rPr>
              <a:t>Mature mobile money ecosystem; strong solar adoption</a:t>
            </a:r>
            <a:endParaRPr lang="en-US" sz="1100" dirty="0"/>
          </a:p>
        </p:txBody>
      </p:sp>
      <p:sp>
        <p:nvSpPr>
          <p:cNvPr id="16" name="Shape 14"/>
          <p:cNvSpPr/>
          <p:nvPr/>
        </p:nvSpPr>
        <p:spPr>
          <a:xfrm>
            <a:off x="3291840" y="2980944"/>
            <a:ext cx="5394960" cy="804672"/>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7" name="Text 15"/>
          <p:cNvSpPr/>
          <p:nvPr/>
        </p:nvSpPr>
        <p:spPr>
          <a:xfrm>
            <a:off x="3429000" y="3090672"/>
            <a:ext cx="502920" cy="50292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18" name="Text 16"/>
          <p:cNvSpPr/>
          <p:nvPr/>
        </p:nvSpPr>
        <p:spPr>
          <a:xfrm>
            <a:off x="3977640" y="3090672"/>
            <a:ext cx="164592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South Africa</a:t>
            </a:r>
            <a:endParaRPr lang="en-US" sz="1300" dirty="0"/>
          </a:p>
        </p:txBody>
      </p:sp>
      <p:sp>
        <p:nvSpPr>
          <p:cNvPr id="19" name="Text 17"/>
          <p:cNvSpPr/>
          <p:nvPr/>
        </p:nvSpPr>
        <p:spPr>
          <a:xfrm>
            <a:off x="3977640" y="3419856"/>
            <a:ext cx="4572000" cy="274320"/>
          </a:xfrm>
          <a:prstGeom prst="rect">
            <a:avLst/>
          </a:prstGeom>
          <a:noFill/>
          <a:ln/>
        </p:spPr>
        <p:txBody>
          <a:bodyPr wrap="square" lIns="0" tIns="0" rIns="0" bIns="0" rtlCol="0" anchor="ctr"/>
          <a:lstStyle/>
          <a:p>
            <a:pPr marL="0" indent="0" algn="l">
              <a:buNone/>
            </a:pPr>
            <a:r>
              <a:rPr lang="en-US" sz="1100" dirty="0">
                <a:solidFill>
                  <a:srgbClr val="A0A0A0"/>
                </a:solidFill>
              </a:rPr>
              <a:t>Load shedding crisis — massive demand for optimisation</a:t>
            </a:r>
            <a:endParaRPr lang="en-US" sz="1100" dirty="0"/>
          </a:p>
        </p:txBody>
      </p:sp>
      <p:sp>
        <p:nvSpPr>
          <p:cNvPr id="20" name="Shape 18"/>
          <p:cNvSpPr/>
          <p:nvPr/>
        </p:nvSpPr>
        <p:spPr>
          <a:xfrm>
            <a:off x="3291840" y="3877056"/>
            <a:ext cx="5394960" cy="804672"/>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21" name="Text 19"/>
          <p:cNvSpPr/>
          <p:nvPr/>
        </p:nvSpPr>
        <p:spPr>
          <a:xfrm>
            <a:off x="3429000" y="3986784"/>
            <a:ext cx="502920" cy="502920"/>
          </a:xfrm>
          <a:prstGeom prst="rect">
            <a:avLst/>
          </a:prstGeom>
          <a:noFill/>
          <a:ln/>
        </p:spPr>
        <p:txBody>
          <a:bodyPr wrap="square" lIns="0" tIns="0" rIns="0" bIns="0" rtlCol="0" anchor="ctr"/>
          <a:lstStyle/>
          <a:p>
            <a:pPr marL="0" indent="0" algn="l">
              <a:buNone/>
            </a:pPr>
            <a:r>
              <a:rPr lang="en-US" sz="2200" dirty="0">
                <a:solidFill>
                  <a:srgbClr val="000000"/>
                </a:solidFill>
              </a:rPr>
              <a:t>🇹🇿</a:t>
            </a:r>
            <a:endParaRPr lang="en-US" sz="2200" dirty="0"/>
          </a:p>
        </p:txBody>
      </p:sp>
      <p:sp>
        <p:nvSpPr>
          <p:cNvPr id="22" name="Text 20"/>
          <p:cNvSpPr/>
          <p:nvPr/>
        </p:nvSpPr>
        <p:spPr>
          <a:xfrm>
            <a:off x="3977640" y="3986784"/>
            <a:ext cx="1645920" cy="320040"/>
          </a:xfrm>
          <a:prstGeom prst="rect">
            <a:avLst/>
          </a:prstGeom>
          <a:noFill/>
          <a:ln/>
        </p:spPr>
        <p:txBody>
          <a:bodyPr wrap="square" lIns="0" tIns="0" rIns="0" bIns="0" rtlCol="0" anchor="ctr"/>
          <a:lstStyle/>
          <a:p>
            <a:pPr marL="0" indent="0" algn="l">
              <a:buNone/>
            </a:pPr>
            <a:r>
              <a:rPr lang="en-US" sz="1300" b="1" dirty="0">
                <a:solidFill>
                  <a:srgbClr val="F5C518"/>
                </a:solidFill>
                <a:latin typeface="Trebuchet MS" pitchFamily="34" charset="0"/>
                <a:ea typeface="Trebuchet MS" pitchFamily="34" charset="-122"/>
                <a:cs typeface="Trebuchet MS" pitchFamily="34" charset="-120"/>
              </a:rPr>
              <a:t>Tanzania</a:t>
            </a:r>
            <a:endParaRPr lang="en-US" sz="1300" dirty="0"/>
          </a:p>
        </p:txBody>
      </p:sp>
      <p:sp>
        <p:nvSpPr>
          <p:cNvPr id="23" name="Text 21"/>
          <p:cNvSpPr/>
          <p:nvPr/>
        </p:nvSpPr>
        <p:spPr>
          <a:xfrm>
            <a:off x="3977640" y="4315968"/>
            <a:ext cx="4572000" cy="274320"/>
          </a:xfrm>
          <a:prstGeom prst="rect">
            <a:avLst/>
          </a:prstGeom>
          <a:noFill/>
          <a:ln/>
        </p:spPr>
        <p:txBody>
          <a:bodyPr wrap="square" lIns="0" tIns="0" rIns="0" bIns="0" rtlCol="0" anchor="ctr"/>
          <a:lstStyle/>
          <a:p>
            <a:pPr marL="0" indent="0" algn="l">
              <a:buNone/>
            </a:pPr>
            <a:r>
              <a:rPr lang="en-US" sz="1100" dirty="0">
                <a:solidFill>
                  <a:srgbClr val="A0A0A0"/>
                </a:solidFill>
              </a:rPr>
              <a:t>Rapid smartphone &amp; mobile data growth</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A0F2C"/>
        </a:solidFill>
        <a:effectLst/>
      </p:bgPr>
    </p:bg>
    <p:spTree>
      <p:nvGrpSpPr>
        <p:cNvPr id="1" name=""/>
        <p:cNvGrpSpPr/>
        <p:nvPr/>
      </p:nvGrpSpPr>
      <p:grpSpPr>
        <a:xfrm>
          <a:off x="0" y="0"/>
          <a:ext cx="0" cy="0"/>
          <a:chOff x="0" y="0"/>
          <a:chExt cx="0" cy="0"/>
        </a:xfrm>
      </p:grpSpPr>
      <p:sp>
        <p:nvSpPr>
          <p:cNvPr id="2" name="Text 0"/>
          <p:cNvSpPr/>
          <p:nvPr/>
        </p:nvSpPr>
        <p:spPr>
          <a:xfrm>
            <a:off x="457200" y="201168"/>
            <a:ext cx="8229600" cy="228600"/>
          </a:xfrm>
          <a:prstGeom prst="rect">
            <a:avLst/>
          </a:prstGeom>
          <a:noFill/>
          <a:ln/>
        </p:spPr>
        <p:txBody>
          <a:bodyPr wrap="square" rtlCol="0" anchor="ctr"/>
          <a:lstStyle/>
          <a:p>
            <a:pPr marL="0" indent="0" algn="l">
              <a:buNone/>
            </a:pPr>
            <a:r>
              <a:rPr lang="en-US" sz="900" b="1" kern="0" spc="400" dirty="0">
                <a:solidFill>
                  <a:srgbClr val="F5C518"/>
                </a:solidFill>
              </a:rPr>
              <a:t>THE FOUNDING TEAM</a:t>
            </a:r>
            <a:endParaRPr lang="en-US" sz="900" dirty="0"/>
          </a:p>
        </p:txBody>
      </p:sp>
      <p:sp>
        <p:nvSpPr>
          <p:cNvPr id="3" name="Text 1"/>
          <p:cNvSpPr/>
          <p:nvPr/>
        </p:nvSpPr>
        <p:spPr>
          <a:xfrm>
            <a:off x="457200" y="502920"/>
            <a:ext cx="8229600" cy="594360"/>
          </a:xfrm>
          <a:prstGeom prst="rect">
            <a:avLst/>
          </a:prstGeom>
          <a:noFill/>
          <a:ln/>
        </p:spPr>
        <p:txBody>
          <a:bodyPr wrap="square" lIns="0" tIns="0" rIns="0" bIns="0" rtlCol="0" anchor="ctr"/>
          <a:lstStyle/>
          <a:p>
            <a:pPr marL="0" indent="0" algn="l">
              <a:buNone/>
            </a:pPr>
            <a:r>
              <a:rPr lang="en-US" sz="3000" b="1" dirty="0">
                <a:solidFill>
                  <a:srgbClr val="FFFFFF"/>
                </a:solidFill>
                <a:latin typeface="Trebuchet MS" pitchFamily="34" charset="0"/>
                <a:ea typeface="Trebuchet MS" pitchFamily="34" charset="-122"/>
                <a:cs typeface="Trebuchet MS" pitchFamily="34" charset="-120"/>
              </a:rPr>
              <a:t>Pan-African Founders. Built to Solve an African Problem.</a:t>
            </a:r>
            <a:endParaRPr lang="en-US" sz="3000" dirty="0"/>
          </a:p>
        </p:txBody>
      </p:sp>
      <p:sp>
        <p:nvSpPr>
          <p:cNvPr id="4" name="Shape 2"/>
          <p:cNvSpPr/>
          <p:nvPr/>
        </p:nvSpPr>
        <p:spPr>
          <a:xfrm>
            <a:off x="457200" y="1188720"/>
            <a:ext cx="3931920" cy="3566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5" name="Shape 3"/>
          <p:cNvSpPr/>
          <p:nvPr/>
        </p:nvSpPr>
        <p:spPr>
          <a:xfrm>
            <a:off x="1737360" y="1417320"/>
            <a:ext cx="1371600" cy="1371600"/>
          </a:xfrm>
          <a:prstGeom prst="ellipse">
            <a:avLst/>
          </a:prstGeom>
          <a:solidFill>
            <a:srgbClr val="F5C518"/>
          </a:solidFill>
          <a:ln w="12700">
            <a:solidFill>
              <a:srgbClr val="F5C518"/>
            </a:solidFill>
            <a:prstDash val="solid"/>
          </a:ln>
        </p:spPr>
        <p:txBody>
          <a:bodyPr/>
          <a:lstStyle/>
          <a:p>
            <a:endParaRPr lang="en-NG"/>
          </a:p>
        </p:txBody>
      </p:sp>
      <p:sp>
        <p:nvSpPr>
          <p:cNvPr id="6" name="Text 4"/>
          <p:cNvSpPr/>
          <p:nvPr/>
        </p:nvSpPr>
        <p:spPr>
          <a:xfrm>
            <a:off x="1737360" y="1481328"/>
            <a:ext cx="1371600" cy="1234440"/>
          </a:xfrm>
          <a:prstGeom prst="rect">
            <a:avLst/>
          </a:prstGeom>
          <a:noFill/>
          <a:ln/>
        </p:spPr>
        <p:txBody>
          <a:bodyPr wrap="square" lIns="0" tIns="0" rIns="0" bIns="0" rtlCol="0" anchor="ctr"/>
          <a:lstStyle/>
          <a:p>
            <a:pPr marL="0" indent="0" algn="ctr">
              <a:buNone/>
            </a:pPr>
            <a:r>
              <a:rPr lang="en-US" sz="3000" b="1" dirty="0">
                <a:solidFill>
                  <a:srgbClr val="0A0F2C"/>
                </a:solidFill>
                <a:latin typeface="Trebuchet MS" pitchFamily="34" charset="0"/>
                <a:ea typeface="Trebuchet MS" pitchFamily="34" charset="-122"/>
                <a:cs typeface="Trebuchet MS" pitchFamily="34" charset="-120"/>
              </a:rPr>
              <a:t>OO</a:t>
            </a:r>
            <a:endParaRPr lang="en-US" sz="3000" dirty="0"/>
          </a:p>
        </p:txBody>
      </p:sp>
      <p:sp>
        <p:nvSpPr>
          <p:cNvPr id="7" name="Text 5"/>
          <p:cNvSpPr/>
          <p:nvPr/>
        </p:nvSpPr>
        <p:spPr>
          <a:xfrm>
            <a:off x="594360" y="2971800"/>
            <a:ext cx="3657600" cy="411480"/>
          </a:xfrm>
          <a:prstGeom prst="rect">
            <a:avLst/>
          </a:prstGeom>
          <a:noFill/>
          <a:ln/>
        </p:spPr>
        <p:txBody>
          <a:bodyPr wrap="square" lIns="0" tIns="0" rIns="0" bIns="0"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Omamuzo Obemure</a:t>
            </a:r>
            <a:endParaRPr lang="en-US" sz="1500" dirty="0"/>
          </a:p>
        </p:txBody>
      </p:sp>
      <p:sp>
        <p:nvSpPr>
          <p:cNvPr id="8" name="Text 6"/>
          <p:cNvSpPr/>
          <p:nvPr/>
        </p:nvSpPr>
        <p:spPr>
          <a:xfrm>
            <a:off x="594360" y="3401568"/>
            <a:ext cx="3657600" cy="274320"/>
          </a:xfrm>
          <a:prstGeom prst="rect">
            <a:avLst/>
          </a:prstGeom>
          <a:noFill/>
          <a:ln/>
        </p:spPr>
        <p:txBody>
          <a:bodyPr wrap="square" lIns="0" tIns="0" rIns="0" bIns="0" rtlCol="0" anchor="ctr"/>
          <a:lstStyle/>
          <a:p>
            <a:pPr marL="0" indent="0" algn="ctr">
              <a:buNone/>
            </a:pPr>
            <a:r>
              <a:rPr lang="en-US" sz="1100" dirty="0">
                <a:solidFill>
                  <a:srgbClr val="F5C518"/>
                </a:solidFill>
              </a:rPr>
              <a:t>Co-Founder &amp; CEO</a:t>
            </a:r>
            <a:endParaRPr lang="en-US" sz="1100" dirty="0"/>
          </a:p>
        </p:txBody>
      </p:sp>
      <p:sp>
        <p:nvSpPr>
          <p:cNvPr id="9" name="Text 7"/>
          <p:cNvSpPr/>
          <p:nvPr/>
        </p:nvSpPr>
        <p:spPr>
          <a:xfrm>
            <a:off x="640080" y="3749040"/>
            <a:ext cx="3566160" cy="868680"/>
          </a:xfrm>
          <a:prstGeom prst="rect">
            <a:avLst/>
          </a:prstGeom>
          <a:noFill/>
          <a:ln/>
        </p:spPr>
        <p:txBody>
          <a:bodyPr wrap="square" lIns="0" tIns="0" rIns="0" bIns="0" rtlCol="0" anchor="ctr"/>
          <a:lstStyle/>
          <a:p>
            <a:pPr marL="0" indent="0" algn="ctr">
              <a:buNone/>
            </a:pPr>
            <a:r>
              <a:rPr lang="en-GB" sz="1100" dirty="0">
                <a:solidFill>
                  <a:srgbClr val="A0A0A0"/>
                </a:solidFill>
              </a:rPr>
              <a:t>CEO of </a:t>
            </a:r>
            <a:r>
              <a:rPr lang="en-GB" sz="1100" dirty="0" err="1">
                <a:solidFill>
                  <a:srgbClr val="A0A0A0"/>
                </a:solidFill>
              </a:rPr>
              <a:t>IkeWatts</a:t>
            </a:r>
            <a:r>
              <a:rPr lang="en-GB" sz="1100" dirty="0">
                <a:solidFill>
                  <a:srgbClr val="A0A0A0"/>
                </a:solidFill>
              </a:rPr>
              <a:t> Solutions. I'm a Nigerian from Delta State who was raised in Abuja and is studying in the United Kingdom at the moment. I am very passionate about Pan African matters and improving the lives of my fellow Nigerians. My aim is not just to make money but to significantly improve Nigeria with the short time I have to do it.</a:t>
            </a:r>
            <a:endParaRPr lang="en-US" sz="1100" dirty="0"/>
          </a:p>
        </p:txBody>
      </p:sp>
      <p:sp>
        <p:nvSpPr>
          <p:cNvPr id="10" name="Shape 8"/>
          <p:cNvSpPr/>
          <p:nvPr/>
        </p:nvSpPr>
        <p:spPr>
          <a:xfrm>
            <a:off x="4846320" y="1188720"/>
            <a:ext cx="3931920" cy="3566160"/>
          </a:xfrm>
          <a:prstGeom prst="rect">
            <a:avLst/>
          </a:prstGeom>
          <a:solidFill>
            <a:srgbClr val="141829"/>
          </a:solidFill>
          <a:ln w="12700">
            <a:solidFill>
              <a:srgbClr val="1E2340"/>
            </a:solidFill>
            <a:prstDash val="solid"/>
          </a:ln>
          <a:effectLst>
            <a:outerShdw blurRad="101600" dist="38100" dir="8100000" algn="bl" rotWithShape="0">
              <a:srgbClr val="000000">
                <a:alpha val="18000"/>
              </a:srgbClr>
            </a:outerShdw>
          </a:effectLst>
        </p:spPr>
        <p:txBody>
          <a:bodyPr/>
          <a:lstStyle/>
          <a:p>
            <a:endParaRPr lang="en-NG"/>
          </a:p>
        </p:txBody>
      </p:sp>
      <p:sp>
        <p:nvSpPr>
          <p:cNvPr id="11" name="Shape 9"/>
          <p:cNvSpPr/>
          <p:nvPr/>
        </p:nvSpPr>
        <p:spPr>
          <a:xfrm>
            <a:off x="6126480" y="1417320"/>
            <a:ext cx="1371600" cy="1371600"/>
          </a:xfrm>
          <a:prstGeom prst="ellipse">
            <a:avLst/>
          </a:prstGeom>
          <a:solidFill>
            <a:srgbClr val="F5C518"/>
          </a:solidFill>
          <a:ln w="12700">
            <a:solidFill>
              <a:srgbClr val="F5C518"/>
            </a:solidFill>
            <a:prstDash val="solid"/>
          </a:ln>
        </p:spPr>
        <p:txBody>
          <a:bodyPr/>
          <a:lstStyle/>
          <a:p>
            <a:endParaRPr lang="en-NG"/>
          </a:p>
        </p:txBody>
      </p:sp>
      <p:sp>
        <p:nvSpPr>
          <p:cNvPr id="12" name="Text 10"/>
          <p:cNvSpPr/>
          <p:nvPr/>
        </p:nvSpPr>
        <p:spPr>
          <a:xfrm>
            <a:off x="6126480" y="1481328"/>
            <a:ext cx="1371600" cy="1234440"/>
          </a:xfrm>
          <a:prstGeom prst="rect">
            <a:avLst/>
          </a:prstGeom>
          <a:noFill/>
          <a:ln/>
        </p:spPr>
        <p:txBody>
          <a:bodyPr wrap="square" lIns="0" tIns="0" rIns="0" bIns="0" rtlCol="0" anchor="ctr"/>
          <a:lstStyle/>
          <a:p>
            <a:pPr marL="0" indent="0" algn="ctr">
              <a:buNone/>
            </a:pPr>
            <a:r>
              <a:rPr lang="en-US" sz="3000" b="1" dirty="0">
                <a:solidFill>
                  <a:srgbClr val="0A0F2C"/>
                </a:solidFill>
                <a:latin typeface="Trebuchet MS" pitchFamily="34" charset="0"/>
                <a:ea typeface="Trebuchet MS" pitchFamily="34" charset="-122"/>
                <a:cs typeface="Trebuchet MS" pitchFamily="34" charset="-120"/>
              </a:rPr>
              <a:t>BM</a:t>
            </a:r>
            <a:endParaRPr lang="en-US" sz="3000" dirty="0"/>
          </a:p>
        </p:txBody>
      </p:sp>
      <p:sp>
        <p:nvSpPr>
          <p:cNvPr id="13" name="Text 11"/>
          <p:cNvSpPr/>
          <p:nvPr/>
        </p:nvSpPr>
        <p:spPr>
          <a:xfrm>
            <a:off x="4983480" y="2971800"/>
            <a:ext cx="3657600" cy="411480"/>
          </a:xfrm>
          <a:prstGeom prst="rect">
            <a:avLst/>
          </a:prstGeom>
          <a:noFill/>
          <a:ln/>
        </p:spPr>
        <p:txBody>
          <a:bodyPr wrap="square" lIns="0" tIns="0" rIns="0" bIns="0" rtlCol="0" anchor="ctr"/>
          <a:lstStyle/>
          <a:p>
            <a:pPr marL="0" indent="0" algn="ctr">
              <a:buNone/>
            </a:pPr>
            <a:r>
              <a:rPr lang="en-US" sz="1500" b="1" dirty="0">
                <a:solidFill>
                  <a:srgbClr val="FFFFFF"/>
                </a:solidFill>
                <a:latin typeface="Trebuchet MS" pitchFamily="34" charset="0"/>
                <a:ea typeface="Trebuchet MS" pitchFamily="34" charset="-122"/>
                <a:cs typeface="Trebuchet MS" pitchFamily="34" charset="-120"/>
              </a:rPr>
              <a:t>Bashar Mande</a:t>
            </a:r>
            <a:endParaRPr lang="en-US" sz="1500" dirty="0"/>
          </a:p>
        </p:txBody>
      </p:sp>
      <p:sp>
        <p:nvSpPr>
          <p:cNvPr id="14" name="Text 12"/>
          <p:cNvSpPr/>
          <p:nvPr/>
        </p:nvSpPr>
        <p:spPr>
          <a:xfrm>
            <a:off x="4983480" y="3401568"/>
            <a:ext cx="3657600" cy="274320"/>
          </a:xfrm>
          <a:prstGeom prst="rect">
            <a:avLst/>
          </a:prstGeom>
          <a:noFill/>
          <a:ln/>
        </p:spPr>
        <p:txBody>
          <a:bodyPr wrap="square" lIns="0" tIns="0" rIns="0" bIns="0" rtlCol="0" anchor="ctr"/>
          <a:lstStyle/>
          <a:p>
            <a:pPr marL="0" indent="0" algn="ctr">
              <a:buNone/>
            </a:pPr>
            <a:r>
              <a:rPr lang="en-US" sz="1100" dirty="0">
                <a:solidFill>
                  <a:srgbClr val="F5C518"/>
                </a:solidFill>
              </a:rPr>
              <a:t>Co-Founder &amp; CTO</a:t>
            </a:r>
            <a:endParaRPr lang="en-US" sz="1100" dirty="0"/>
          </a:p>
        </p:txBody>
      </p:sp>
      <p:sp>
        <p:nvSpPr>
          <p:cNvPr id="15" name="Text 13"/>
          <p:cNvSpPr/>
          <p:nvPr/>
        </p:nvSpPr>
        <p:spPr>
          <a:xfrm>
            <a:off x="5029200" y="3749040"/>
            <a:ext cx="3566160" cy="868680"/>
          </a:xfrm>
          <a:prstGeom prst="rect">
            <a:avLst/>
          </a:prstGeom>
          <a:noFill/>
          <a:ln/>
        </p:spPr>
        <p:txBody>
          <a:bodyPr wrap="square" lIns="0" tIns="0" rIns="0" bIns="0" rtlCol="0" anchor="ctr"/>
          <a:lstStyle/>
          <a:p>
            <a:pPr marL="0" indent="0" algn="ctr">
              <a:buNone/>
            </a:pPr>
            <a:r>
              <a:rPr lang="en-GB" sz="1100" dirty="0">
                <a:solidFill>
                  <a:srgbClr val="A0A0A0"/>
                </a:solidFill>
              </a:rPr>
              <a:t>Co Founder of </a:t>
            </a:r>
            <a:r>
              <a:rPr lang="en-GB" sz="1100" dirty="0" err="1">
                <a:solidFill>
                  <a:srgbClr val="A0A0A0"/>
                </a:solidFill>
              </a:rPr>
              <a:t>IkeWatts</a:t>
            </a:r>
            <a:r>
              <a:rPr lang="en-GB" sz="1100" dirty="0">
                <a:solidFill>
                  <a:srgbClr val="A0A0A0"/>
                </a:solidFill>
              </a:rPr>
              <a:t> Solutions. I am a Nigerian visionary whose intellectualism and ideas are broad and ambitious. I am very ambitious about making Nigeria a better place for its people and making the average Nigerian live a dignified life. I believe everyone has the right to live life without anxiety over rising costs of living.</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951</Words>
  <Application>Microsoft Office PowerPoint</Application>
  <PresentationFormat>On-screen Show (16:9)</PresentationFormat>
  <Paragraphs>175</Paragraphs>
  <Slides>10</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Trebuchet MS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IkeWatts Solutions — Investor Pitch Deck</dc:title>
  <dc:subject>PptxGenJS Presentation</dc:subject>
  <dc:creator>PptxGenJS</dc:creator>
  <cp:lastModifiedBy>Omamuzo Daniel-Obemure</cp:lastModifiedBy>
  <cp:revision>3</cp:revision>
  <dcterms:created xsi:type="dcterms:W3CDTF">2026-04-21T11:26:57Z</dcterms:created>
  <dcterms:modified xsi:type="dcterms:W3CDTF">2026-04-21T11:32:42Z</dcterms:modified>
</cp:coreProperties>
</file>